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y="5143500" cx="9144000"/>
  <p:notesSz cx="6858000" cy="9144000"/>
  <p:embeddedFontLst>
    <p:embeddedFont>
      <p:font typeface="Oswald"/>
      <p:regular r:id="rId95"/>
      <p:bold r:id="rId96"/>
    </p:embeddedFont>
    <p:embeddedFont>
      <p:font typeface="Comfortaa"/>
      <p:regular r:id="rId97"/>
      <p:bold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5A76BD-5BC1-4946-88C3-D538E8B86361}">
  <a:tblStyle styleId="{665A76BD-5BC1-4946-88C3-D538E8B8636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swald-regular.fntdata"/><Relationship Id="rId94" Type="http://schemas.openxmlformats.org/officeDocument/2006/relationships/slide" Target="slides/slide88.xml"/><Relationship Id="rId97" Type="http://schemas.openxmlformats.org/officeDocument/2006/relationships/font" Target="fonts/Comfortaa-regular.fntdata"/><Relationship Id="rId96"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Comfortaa-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f93373322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f93373322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3d43e408b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3d43e408b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3d43e408b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3d43e408b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3d39aefd2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3d39aefd2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7a44bc4954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7a44bc4954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a44bc495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a44bc495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a44bc4954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a44bc4954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a44bc4954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7a44bc4954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a44bc4954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7a44bc4954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7a44bc4954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7a44bc4954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3d46a5ade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3d46a5ade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a:t>
            </a:r>
            <a:r>
              <a:rPr lang="en-GB"/>
              <a:t>hoto template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a44bc4954_1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7a44bc4954_1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Pull-out quote template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7a44bc4954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7a44bc4954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a44bc4954_1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7a44bc4954_1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a44bc4954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a44bc4954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7a44bc4954_1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7a44bc4954_1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7a44bc4954_1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7a44bc4954_1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7a44bc4954_1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7a44bc4954_1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a44bc4954_1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7a44bc4954_1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7a44bc4954_1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7a44bc4954_1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a44bc4954_1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a44bc4954_1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94b68283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94b68283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9400df18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9400df18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7a44bc4954_1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7a44bc4954_1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a44bc4954_1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a44bc4954_1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Pull-out quote template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a44bc4954_1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7a44bc4954_1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7a44bc4954_1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7a44bc4954_1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7b70c717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7b70c717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725ace8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725ace8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7a44bc4954_1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7a44bc4954_1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7a44bc4954_1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7a44bc4954_1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a44bc4954_1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7a44bc4954_1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d46a5ade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3d46a5ade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7a44bc4954_1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7a44bc4954_1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7a44bc4954_1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7a44bc4954_1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7a44bc4954_1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7a44bc4954_1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7a44bc4954_1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7a44bc4954_1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7a44bc4954_1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7a44bc4954_1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7a44bc4954_1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7a44bc4954_1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7a44bc4954_1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7a44bc4954_1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7a44bc4954_1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7a44bc4954_1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7a44bc4954_1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7a44bc4954_1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7a44bc4954_1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7a44bc4954_1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d43e408b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3d43e408b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7a44bc4954_1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7a44bc4954_1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7a44bc4954_1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7a44bc4954_1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7a44bc4954_1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7a44bc4954_1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a44bc4954_1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7a44bc4954_1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7a44bc4954_1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7a44bc4954_1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a44bc4954_1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7a44bc4954_1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7a44bc4954_1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7a44bc4954_1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7a44bc4954_1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7a44bc4954_1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7a44bc4954_1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7a44bc4954_1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7a44bc4954_1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7a44bc4954_1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f93373322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f93373322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7a44bc4954_1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7a44bc4954_1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7a44bc4954_1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7a44bc4954_1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7a44bc4954_1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7a44bc4954_1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7a44bc4954_1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7a44bc4954_1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7a44bc4954_1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7a44bc4954_1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7a44bc4954_1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7a44bc4954_1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7a44bc4954_1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7a44bc4954_1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7a44bc4954_1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7a44bc4954_1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962a93c8d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2962a93c8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962a93c8d4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2962a93c8d4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GB"/>
              <a:t>Explain that this will be the template students will use going forward for giving feedback.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f93373322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f93373322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962a93c8d4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6" name="Google Shape;666;g2962a93c8d4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GB"/>
              <a:t>Explain that this will be the template students will use going forward for giving feedback.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962a93c8d4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g2962a93c8d4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GB"/>
              <a:t>Explain that this will be the template students will use going forward for giving feedback.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7a44bc4954_1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7a44bc4954_1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7a44bc4954_1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7a44bc4954_1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7a44bc4954_1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7a44bc4954_1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7a44bc4954_1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7a44bc4954_1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7a44bc4954_1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7a44bc4954_1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7a44bc4954_1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7a44bc4954_1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7a44bc4954_1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7a44bc4954_1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7a4f2b17e3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7a4f2b17e3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f93373322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f93373322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7a4f2b17e3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7a4f2b17e3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7a4f2b17e3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7a4f2b17e3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7a4f2b17e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7a4f2b17e3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7a4f2b17e3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7a4f2b17e3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7a4f2b17e3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7a4f2b17e3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7a4f2b17e3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7a4f2b17e3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7a4f2b17e3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7a4f2b17e3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7a4f2b17e3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7a4f2b17e3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7a4f2b17e3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7a4f2b17e3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f93373322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f93373322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column text with photo template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5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5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5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drive.google.com/drive/folders/19P998rWgS_ovnwgbscuLRFtcpGRm9pMK" TargetMode="External"/><Relationship Id="rId4" Type="http://schemas.openxmlformats.org/officeDocument/2006/relationships/image" Target="../media/image39.png"/><Relationship Id="rId5" Type="http://schemas.openxmlformats.org/officeDocument/2006/relationships/hyperlink" Target="https://drive.google.com/drive/folders/19KQDrjM_hp40eFO1S7aU_2w-SOeVKfyl" TargetMode="External"/><Relationship Id="rId6" Type="http://schemas.openxmlformats.org/officeDocument/2006/relationships/image" Target="../media/image49.png"/><Relationship Id="rId7" Type="http://schemas.openxmlformats.org/officeDocument/2006/relationships/hyperlink" Target="https://drive.google.com/drive/folders/19OuVhQMdyNZkMOOCEHBt26r_WNZqeU8x" TargetMode="External"/><Relationship Id="rId8"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83.jpg"/><Relationship Id="rId5"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63.png"/><Relationship Id="rId5"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7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7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6.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62.png"/><Relationship Id="rId7"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4.png"/><Relationship Id="rId4" Type="http://schemas.openxmlformats.org/officeDocument/2006/relationships/image" Target="../media/image8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4.png"/><Relationship Id="rId4" Type="http://schemas.openxmlformats.org/officeDocument/2006/relationships/image" Target="../media/image8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9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hyperlink" Target="mailto:neil.gorton@bisvietnam.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0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0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0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9.png"/><Relationship Id="rId4" Type="http://schemas.openxmlformats.org/officeDocument/2006/relationships/image" Target="../media/image71.png"/><Relationship Id="rId5" Type="http://schemas.openxmlformats.org/officeDocument/2006/relationships/image" Target="../media/image9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9.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9.png"/><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69.png"/><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9.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1.png"/><Relationship Id="rId4" Type="http://schemas.openxmlformats.org/officeDocument/2006/relationships/image" Target="../media/image78.png"/><Relationship Id="rId5" Type="http://schemas.openxmlformats.org/officeDocument/2006/relationships/image" Target="../media/image87.png"/><Relationship Id="rId6" Type="http://schemas.openxmlformats.org/officeDocument/2006/relationships/image" Target="../media/image79.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4.png"/><Relationship Id="rId4" Type="http://schemas.openxmlformats.org/officeDocument/2006/relationships/image" Target="../media/image97.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8.png"/><Relationship Id="rId4" Type="http://schemas.openxmlformats.org/officeDocument/2006/relationships/image" Target="../media/image9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9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9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9.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0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13447" l="0" r="15987" t="15700"/>
          <a:stretch/>
        </p:blipFill>
        <p:spPr>
          <a:xfrm>
            <a:off x="0" y="0"/>
            <a:ext cx="9144003" cy="5143502"/>
          </a:xfrm>
          <a:prstGeom prst="rect">
            <a:avLst/>
          </a:prstGeom>
          <a:noFill/>
          <a:ln>
            <a:noFill/>
          </a:ln>
        </p:spPr>
      </p:pic>
      <p:pic>
        <p:nvPicPr>
          <p:cNvPr id="61" name="Google Shape;61;p14"/>
          <p:cNvPicPr preferRelativeResize="0"/>
          <p:nvPr/>
        </p:nvPicPr>
        <p:blipFill rotWithShape="1">
          <a:blip r:embed="rId4">
            <a:alphaModFix/>
          </a:blip>
          <a:srcRect b="0" l="0" r="0" t="0"/>
          <a:stretch/>
        </p:blipFill>
        <p:spPr>
          <a:xfrm>
            <a:off x="354075" y="294700"/>
            <a:ext cx="2577377" cy="650676"/>
          </a:xfrm>
          <a:prstGeom prst="rect">
            <a:avLst/>
          </a:prstGeom>
          <a:noFill/>
          <a:ln>
            <a:noFill/>
          </a:ln>
        </p:spPr>
      </p:pic>
      <p:sp>
        <p:nvSpPr>
          <p:cNvPr id="62" name="Google Shape;62;p14"/>
          <p:cNvSpPr/>
          <p:nvPr/>
        </p:nvSpPr>
        <p:spPr>
          <a:xfrm>
            <a:off x="0" y="1378900"/>
            <a:ext cx="3417900" cy="3048000"/>
          </a:xfrm>
          <a:prstGeom prst="rect">
            <a:avLst/>
          </a:prstGeom>
          <a:solidFill>
            <a:srgbClr val="E132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14"/>
          <p:cNvGrpSpPr/>
          <p:nvPr/>
        </p:nvGrpSpPr>
        <p:grpSpPr>
          <a:xfrm>
            <a:off x="274500" y="1696125"/>
            <a:ext cx="2868900" cy="2541125"/>
            <a:chOff x="274500" y="1516275"/>
            <a:chExt cx="2868900" cy="2541125"/>
          </a:xfrm>
        </p:grpSpPr>
        <p:sp>
          <p:nvSpPr>
            <p:cNvPr id="64" name="Google Shape;64;p14"/>
            <p:cNvSpPr txBox="1"/>
            <p:nvPr/>
          </p:nvSpPr>
          <p:spPr>
            <a:xfrm>
              <a:off x="274500" y="1516275"/>
              <a:ext cx="2868900" cy="1908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lang="en-GB" sz="2800">
                  <a:solidFill>
                    <a:srgbClr val="FFFFFF"/>
                  </a:solidFill>
                </a:rPr>
                <a:t>RESPONSIVE TEACHING GUIDANCE BOOKLET</a:t>
              </a:r>
              <a:endParaRPr b="1" i="0" sz="2800" u="none" cap="none" strike="noStrike">
                <a:solidFill>
                  <a:srgbClr val="FFFFFF"/>
                </a:solidFill>
              </a:endParaRPr>
            </a:p>
          </p:txBody>
        </p:sp>
        <p:sp>
          <p:nvSpPr>
            <p:cNvPr id="65" name="Google Shape;65;p14"/>
            <p:cNvSpPr txBox="1"/>
            <p:nvPr/>
          </p:nvSpPr>
          <p:spPr>
            <a:xfrm>
              <a:off x="274500" y="3734300"/>
              <a:ext cx="2868900" cy="3231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3900"/>
                <a:buFont typeface="Arial"/>
                <a:buNone/>
              </a:pPr>
              <a:r>
                <a:rPr lang="en-GB" sz="900">
                  <a:solidFill>
                    <a:srgbClr val="FFFFFF"/>
                  </a:solidFill>
                </a:rPr>
                <a:t>V1.1 Sept 2023</a:t>
              </a:r>
              <a:endParaRPr i="0" sz="900" u="none" cap="none" strike="noStrike">
                <a:solidFill>
                  <a:srgbClr val="FFFFFF"/>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32" name="Shape 132"/>
        <p:cNvGrpSpPr/>
        <p:nvPr/>
      </p:nvGrpSpPr>
      <p:grpSpPr>
        <a:xfrm>
          <a:off x="0" y="0"/>
          <a:ext cx="0" cy="0"/>
          <a:chOff x="0" y="0"/>
          <a:chExt cx="0" cy="0"/>
        </a:xfrm>
      </p:grpSpPr>
      <p:sp>
        <p:nvSpPr>
          <p:cNvPr id="133" name="Google Shape;133;p23"/>
          <p:cNvSpPr txBox="1"/>
          <p:nvPr/>
        </p:nvSpPr>
        <p:spPr>
          <a:xfrm>
            <a:off x="415875" y="415875"/>
            <a:ext cx="3956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READ WRITE INC - PHONICS</a:t>
            </a:r>
            <a:endParaRPr b="1" sz="1800">
              <a:solidFill>
                <a:srgbClr val="E13241"/>
              </a:solidFill>
            </a:endParaRPr>
          </a:p>
          <a:p>
            <a:pPr indent="0" lvl="0" marL="0" rtl="0" algn="l">
              <a:lnSpc>
                <a:spcPct val="115000"/>
              </a:lnSpc>
              <a:spcBef>
                <a:spcPts val="0"/>
              </a:spcBef>
              <a:spcAft>
                <a:spcPts val="0"/>
              </a:spcAft>
              <a:buNone/>
            </a:pPr>
            <a:r>
              <a:t/>
            </a:r>
            <a:endParaRPr b="1" sz="1800">
              <a:solidFill>
                <a:srgbClr val="E13241"/>
              </a:solidFill>
            </a:endParaRPr>
          </a:p>
        </p:txBody>
      </p:sp>
      <p:pic>
        <p:nvPicPr>
          <p:cNvPr id="134" name="Google Shape;134;p23"/>
          <p:cNvPicPr preferRelativeResize="0"/>
          <p:nvPr/>
        </p:nvPicPr>
        <p:blipFill rotWithShape="1">
          <a:blip r:embed="rId3">
            <a:alphaModFix/>
          </a:blip>
          <a:srcRect b="3025" l="850" r="2484" t="5281"/>
          <a:stretch/>
        </p:blipFill>
        <p:spPr>
          <a:xfrm>
            <a:off x="156250" y="2571750"/>
            <a:ext cx="4626200" cy="1363175"/>
          </a:xfrm>
          <a:prstGeom prst="rect">
            <a:avLst/>
          </a:prstGeom>
          <a:noFill/>
          <a:ln>
            <a:noFill/>
          </a:ln>
        </p:spPr>
      </p:pic>
      <p:sp>
        <p:nvSpPr>
          <p:cNvPr id="135" name="Google Shape;135;p23"/>
          <p:cNvSpPr txBox="1"/>
          <p:nvPr/>
        </p:nvSpPr>
        <p:spPr>
          <a:xfrm>
            <a:off x="194750" y="1073400"/>
            <a:ext cx="45492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rPr>
              <a:t>Designed to teach children how to read, write, and spell words. It was developed by Ruth Miskin. Aims to develop fluent readers and confident writers by teaching the essential skills of phonics: </a:t>
            </a:r>
            <a:r>
              <a:rPr b="1" i="1" lang="en-GB" sz="1100">
                <a:solidFill>
                  <a:schemeClr val="dk1"/>
                </a:solidFill>
              </a:rPr>
              <a:t>Synthetic phonics, speed sounds, blending and segmenting, sight words, text comprehension and assessment and progress monitoring. </a:t>
            </a:r>
            <a:endParaRPr b="1" i="1" sz="1100">
              <a:solidFill>
                <a:schemeClr val="dk1"/>
              </a:solidFill>
            </a:endParaRPr>
          </a:p>
        </p:txBody>
      </p:sp>
      <p:pic>
        <p:nvPicPr>
          <p:cNvPr id="136" name="Google Shape;136;p23"/>
          <p:cNvPicPr preferRelativeResize="0"/>
          <p:nvPr/>
        </p:nvPicPr>
        <p:blipFill>
          <a:blip r:embed="rId4">
            <a:alphaModFix/>
          </a:blip>
          <a:stretch>
            <a:fillRect/>
          </a:stretch>
        </p:blipFill>
        <p:spPr>
          <a:xfrm>
            <a:off x="4908100" y="1337975"/>
            <a:ext cx="4056750" cy="27058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40" name="Shape 140"/>
        <p:cNvGrpSpPr/>
        <p:nvPr/>
      </p:nvGrpSpPr>
      <p:grpSpPr>
        <a:xfrm>
          <a:off x="0" y="0"/>
          <a:ext cx="0" cy="0"/>
          <a:chOff x="0" y="0"/>
          <a:chExt cx="0" cy="0"/>
        </a:xfrm>
      </p:grpSpPr>
      <p:graphicFrame>
        <p:nvGraphicFramePr>
          <p:cNvPr id="141" name="Google Shape;141;p24"/>
          <p:cNvGraphicFramePr/>
          <p:nvPr/>
        </p:nvGraphicFramePr>
        <p:xfrm>
          <a:off x="535988" y="363063"/>
          <a:ext cx="3000000" cy="3000000"/>
        </p:xfrm>
        <a:graphic>
          <a:graphicData uri="http://schemas.openxmlformats.org/drawingml/2006/table">
            <a:tbl>
              <a:tblPr>
                <a:noFill/>
                <a:tableStyleId>{665A76BD-5BC1-4946-88C3-D538E8B86361}</a:tableStyleId>
              </a:tblPr>
              <a:tblGrid>
                <a:gridCol w="4036000"/>
                <a:gridCol w="4036025"/>
              </a:tblGrid>
              <a:tr h="367050">
                <a:tc>
                  <a:txBody>
                    <a:bodyPr/>
                    <a:lstStyle/>
                    <a:p>
                      <a:pPr indent="0" lvl="0" marL="0" rtl="0" algn="l">
                        <a:spcBef>
                          <a:spcPts val="0"/>
                        </a:spcBef>
                        <a:spcAft>
                          <a:spcPts val="0"/>
                        </a:spcAft>
                        <a:buNone/>
                      </a:pPr>
                      <a:r>
                        <a:rPr b="1" lang="en-GB" sz="1200">
                          <a:solidFill>
                            <a:schemeClr val="lt1"/>
                          </a:solidFill>
                        </a:rPr>
                        <a:t>Effective</a:t>
                      </a:r>
                      <a:endParaRPr b="1" sz="1200">
                        <a:solidFill>
                          <a:schemeClr val="lt1"/>
                        </a:solidFill>
                      </a:endParaRPr>
                    </a:p>
                  </a:txBody>
                  <a:tcPr marT="63500" marB="63500" marR="63500" marL="63500">
                    <a:solidFill>
                      <a:srgbClr val="E13241"/>
                    </a:solidFill>
                  </a:tcPr>
                </a:tc>
                <a:tc>
                  <a:txBody>
                    <a:bodyPr/>
                    <a:lstStyle/>
                    <a:p>
                      <a:pPr indent="0" lvl="0" marL="0" rtl="0" algn="l">
                        <a:spcBef>
                          <a:spcPts val="0"/>
                        </a:spcBef>
                        <a:spcAft>
                          <a:spcPts val="0"/>
                        </a:spcAft>
                        <a:buNone/>
                      </a:pPr>
                      <a:r>
                        <a:rPr b="1" lang="en-GB" sz="1200">
                          <a:solidFill>
                            <a:schemeClr val="lt1"/>
                          </a:solidFill>
                        </a:rPr>
                        <a:t>Ineffective</a:t>
                      </a:r>
                      <a:endParaRPr b="1" sz="1200">
                        <a:solidFill>
                          <a:schemeClr val="lt1"/>
                        </a:solidFill>
                      </a:endParaRPr>
                    </a:p>
                  </a:txBody>
                  <a:tcPr marT="63500" marB="63500" marR="63500" marL="63500">
                    <a:solidFill>
                      <a:srgbClr val="E13241"/>
                    </a:solidFill>
                  </a:tcPr>
                </a:tc>
              </a:tr>
              <a:tr h="1753000">
                <a:tc>
                  <a:txBody>
                    <a:bodyPr/>
                    <a:lstStyle/>
                    <a:p>
                      <a:pPr indent="0" lvl="0" marL="0" rtl="0" algn="l">
                        <a:spcBef>
                          <a:spcPts val="0"/>
                        </a:spcBef>
                        <a:spcAft>
                          <a:spcPts val="0"/>
                        </a:spcAft>
                        <a:buNone/>
                      </a:pPr>
                      <a:r>
                        <a:rPr lang="en-GB" sz="1200"/>
                        <a:t>A specific, granular target that is focused on the next step. </a:t>
                      </a:r>
                      <a:endParaRPr sz="1200"/>
                    </a:p>
                    <a:p>
                      <a:pPr indent="0" lvl="0" marL="0" rtl="0" algn="l">
                        <a:spcBef>
                          <a:spcPts val="0"/>
                        </a:spcBef>
                        <a:spcAft>
                          <a:spcPts val="0"/>
                        </a:spcAft>
                        <a:buNone/>
                      </a:pPr>
                      <a:r>
                        <a:rPr b="1" i="1" lang="en-GB" sz="1200"/>
                        <a:t>“Remember, an excellent piece of suspense writing should include an empty word...”</a:t>
                      </a:r>
                      <a:endParaRPr b="1" i="1" sz="1200"/>
                    </a:p>
                  </a:txBody>
                  <a:tcPr marT="63500" marB="63500" marR="63500" marL="63500"/>
                </a:tc>
                <a:tc>
                  <a:txBody>
                    <a:bodyPr/>
                    <a:lstStyle/>
                    <a:p>
                      <a:pPr indent="0" lvl="0" marL="0" rtl="0" algn="l">
                        <a:spcBef>
                          <a:spcPts val="0"/>
                        </a:spcBef>
                        <a:spcAft>
                          <a:spcPts val="0"/>
                        </a:spcAft>
                        <a:buNone/>
                      </a:pPr>
                      <a:r>
                        <a:rPr lang="en-GB" sz="1200"/>
                        <a:t>Next steps are vague and unhelpful. </a:t>
                      </a:r>
                      <a:endParaRPr sz="1200"/>
                    </a:p>
                    <a:p>
                      <a:pPr indent="0" lvl="0" marL="0" rtl="0" algn="l">
                        <a:spcBef>
                          <a:spcPts val="0"/>
                        </a:spcBef>
                        <a:spcAft>
                          <a:spcPts val="0"/>
                        </a:spcAft>
                        <a:buNone/>
                      </a:pPr>
                      <a:r>
                        <a:rPr b="1" i="1" lang="en-GB" sz="1200"/>
                        <a:t>“Add more detail to to your explanation’ </a:t>
                      </a:r>
                      <a:endParaRPr b="1" i="1" sz="1200"/>
                    </a:p>
                    <a:p>
                      <a:pPr indent="0" lvl="0" marL="0" rtl="0" algn="l">
                        <a:spcBef>
                          <a:spcPts val="0"/>
                        </a:spcBef>
                        <a:spcAft>
                          <a:spcPts val="0"/>
                        </a:spcAft>
                        <a:buNone/>
                      </a:pPr>
                      <a:r>
                        <a:rPr b="1" i="1" lang="en-GB" sz="1200"/>
                        <a:t>‘Write more about this point’ </a:t>
                      </a:r>
                      <a:endParaRPr b="1" i="1" sz="1200"/>
                    </a:p>
                  </a:txBody>
                  <a:tcPr marT="63500" marB="63500" marR="63500" marL="63500"/>
                </a:tc>
              </a:tr>
              <a:tr h="1350125">
                <a:tc>
                  <a:txBody>
                    <a:bodyPr/>
                    <a:lstStyle/>
                    <a:p>
                      <a:pPr indent="0" lvl="0" marL="0" rtl="0" algn="l">
                        <a:spcBef>
                          <a:spcPts val="0"/>
                        </a:spcBef>
                        <a:spcAft>
                          <a:spcPts val="0"/>
                        </a:spcAft>
                        <a:buNone/>
                      </a:pPr>
                      <a:r>
                        <a:rPr lang="en-GB" sz="1200"/>
                        <a:t>The feedback will focus on the elements of the work that demonstrate understanding with constructive comments to direct improvement. </a:t>
                      </a:r>
                      <a:endParaRPr sz="1200"/>
                    </a:p>
                  </a:txBody>
                  <a:tcPr marT="63500" marB="63500" marR="63500" marL="63500"/>
                </a:tc>
                <a:tc>
                  <a:txBody>
                    <a:bodyPr/>
                    <a:lstStyle/>
                    <a:p>
                      <a:pPr indent="0" lvl="0" marL="0" rtl="0" algn="l">
                        <a:spcBef>
                          <a:spcPts val="0"/>
                        </a:spcBef>
                        <a:spcAft>
                          <a:spcPts val="0"/>
                        </a:spcAft>
                        <a:buNone/>
                      </a:pPr>
                      <a:r>
                        <a:rPr lang="en-GB" sz="1200"/>
                        <a:t>The feedback focuses mainly on where the pupil made incorrect responses.</a:t>
                      </a:r>
                      <a:endParaRPr sz="1200"/>
                    </a:p>
                  </a:txBody>
                  <a:tcPr marT="63500" marB="63500" marR="63500" marL="63500"/>
                </a:tc>
              </a:tr>
              <a:tr h="947200">
                <a:tc>
                  <a:txBody>
                    <a:bodyPr/>
                    <a:lstStyle/>
                    <a:p>
                      <a:pPr indent="0" lvl="0" marL="0" rtl="0" algn="l">
                        <a:spcBef>
                          <a:spcPts val="0"/>
                        </a:spcBef>
                        <a:spcAft>
                          <a:spcPts val="0"/>
                        </a:spcAft>
                        <a:buNone/>
                      </a:pPr>
                      <a:r>
                        <a:rPr lang="en-GB" sz="1200"/>
                        <a:t>Creates an opportunity for self/peer assessment to encourage pupils to take responsibility. </a:t>
                      </a:r>
                      <a:endParaRPr sz="1200"/>
                    </a:p>
                  </a:txBody>
                  <a:tcPr marT="63500" marB="63500" marR="63500" marL="63500"/>
                </a:tc>
                <a:tc>
                  <a:txBody>
                    <a:bodyPr/>
                    <a:lstStyle/>
                    <a:p>
                      <a:pPr indent="0" lvl="0" marL="0" rtl="0" algn="l">
                        <a:spcBef>
                          <a:spcPts val="0"/>
                        </a:spcBef>
                        <a:spcAft>
                          <a:spcPts val="0"/>
                        </a:spcAft>
                        <a:buNone/>
                      </a:pPr>
                      <a:r>
                        <a:rPr lang="en-GB" sz="1200"/>
                        <a:t>The feedback provided is too reliant on extrinsic rewards such as stickers and house points. </a:t>
                      </a:r>
                      <a:endParaRPr sz="1200"/>
                    </a:p>
                  </a:txBody>
                  <a:tcPr marT="63500" marB="63500" marR="63500" marL="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45" name="Shape 145"/>
        <p:cNvGrpSpPr/>
        <p:nvPr/>
      </p:nvGrpSpPr>
      <p:grpSpPr>
        <a:xfrm>
          <a:off x="0" y="0"/>
          <a:ext cx="0" cy="0"/>
          <a:chOff x="0" y="0"/>
          <a:chExt cx="0" cy="0"/>
        </a:xfrm>
      </p:grpSpPr>
      <p:sp>
        <p:nvSpPr>
          <p:cNvPr id="146" name="Google Shape;146;p25"/>
          <p:cNvSpPr txBox="1"/>
          <p:nvPr/>
        </p:nvSpPr>
        <p:spPr>
          <a:xfrm>
            <a:off x="415875" y="2101950"/>
            <a:ext cx="33216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If you raise the </a:t>
            </a:r>
            <a:r>
              <a:rPr b="1" lang="en-GB" sz="1200">
                <a:solidFill>
                  <a:schemeClr val="dk1"/>
                </a:solidFill>
              </a:rPr>
              <a:t>“BAR”</a:t>
            </a:r>
            <a:r>
              <a:rPr lang="en-GB" sz="1200">
                <a:solidFill>
                  <a:schemeClr val="dk1"/>
                </a:solidFill>
              </a:rPr>
              <a:t>, the children will grow to meet it.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B- belief: </a:t>
            </a:r>
            <a:r>
              <a:rPr lang="en-GB" sz="1200">
                <a:solidFill>
                  <a:schemeClr val="dk1"/>
                </a:solidFill>
              </a:rPr>
              <a:t>when a student feels unstoppable, there’s no limit to what they can learn.</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rPr>
              <a:t>A - action: </a:t>
            </a:r>
            <a:r>
              <a:rPr lang="en-GB" sz="1200">
                <a:solidFill>
                  <a:schemeClr val="dk1"/>
                </a:solidFill>
              </a:rPr>
              <a:t>without action, nothing can be done.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GB" sz="1200">
                <a:solidFill>
                  <a:schemeClr val="dk1"/>
                </a:solidFill>
              </a:rPr>
              <a:t>R- result:</a:t>
            </a:r>
            <a:r>
              <a:rPr lang="en-GB" sz="1200">
                <a:solidFill>
                  <a:schemeClr val="dk1"/>
                </a:solidFill>
              </a:rPr>
              <a:t> outcome of a strong belief system backed by consistent action. </a:t>
            </a:r>
            <a:endParaRPr sz="1300">
              <a:solidFill>
                <a:schemeClr val="dk1"/>
              </a:solidFill>
            </a:endParaRPr>
          </a:p>
        </p:txBody>
      </p:sp>
      <p:sp>
        <p:nvSpPr>
          <p:cNvPr id="147" name="Google Shape;147;p25"/>
          <p:cNvSpPr txBox="1"/>
          <p:nvPr/>
        </p:nvSpPr>
        <p:spPr>
          <a:xfrm>
            <a:off x="415875" y="415875"/>
            <a:ext cx="39567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FOR FEEDBACK TO BE TRULY EFFECTIVE, CHILDREN NEED TO BE ACTIVELY INVOLVED IN THE PROCESS</a:t>
            </a:r>
            <a:endParaRPr b="1" sz="1800">
              <a:solidFill>
                <a:srgbClr val="E13241"/>
              </a:solidFill>
            </a:endParaRPr>
          </a:p>
        </p:txBody>
      </p:sp>
      <p:pic>
        <p:nvPicPr>
          <p:cNvPr id="148" name="Google Shape;148;p25"/>
          <p:cNvPicPr preferRelativeResize="0"/>
          <p:nvPr/>
        </p:nvPicPr>
        <p:blipFill rotWithShape="1">
          <a:blip r:embed="rId3">
            <a:alphaModFix/>
          </a:blip>
          <a:srcRect b="0" l="5231" r="35523" t="0"/>
          <a:stretch/>
        </p:blipFill>
        <p:spPr>
          <a:xfrm>
            <a:off x="4572000" y="0"/>
            <a:ext cx="4571996"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52" name="Shape 152"/>
        <p:cNvGrpSpPr/>
        <p:nvPr/>
      </p:nvGrpSpPr>
      <p:grpSpPr>
        <a:xfrm>
          <a:off x="0" y="0"/>
          <a:ext cx="0" cy="0"/>
          <a:chOff x="0" y="0"/>
          <a:chExt cx="0" cy="0"/>
        </a:xfrm>
      </p:grpSpPr>
      <p:graphicFrame>
        <p:nvGraphicFramePr>
          <p:cNvPr id="153" name="Google Shape;153;p26"/>
          <p:cNvGraphicFramePr/>
          <p:nvPr/>
        </p:nvGraphicFramePr>
        <p:xfrm>
          <a:off x="491875" y="464425"/>
          <a:ext cx="3000000" cy="3000000"/>
        </p:xfrm>
        <a:graphic>
          <a:graphicData uri="http://schemas.openxmlformats.org/drawingml/2006/table">
            <a:tbl>
              <a:tblPr>
                <a:noFill/>
                <a:tableStyleId>{665A76BD-5BC1-4946-88C3-D538E8B86361}</a:tableStyleId>
              </a:tblPr>
              <a:tblGrid>
                <a:gridCol w="4156325"/>
                <a:gridCol w="4156325"/>
              </a:tblGrid>
              <a:tr h="561250">
                <a:tc>
                  <a:txBody>
                    <a:bodyPr/>
                    <a:lstStyle/>
                    <a:p>
                      <a:pPr indent="0" lvl="0" marL="0" rtl="0" algn="ctr">
                        <a:spcBef>
                          <a:spcPts val="0"/>
                        </a:spcBef>
                        <a:spcAft>
                          <a:spcPts val="0"/>
                        </a:spcAft>
                        <a:buNone/>
                      </a:pPr>
                      <a:r>
                        <a:rPr b="1" lang="en-GB" sz="1200">
                          <a:solidFill>
                            <a:schemeClr val="lt1"/>
                          </a:solidFill>
                        </a:rPr>
                        <a:t>Immediate feedback</a:t>
                      </a:r>
                      <a:endParaRPr b="1" sz="1200">
                        <a:solidFill>
                          <a:schemeClr val="lt1"/>
                        </a:solidFill>
                      </a:endParaRPr>
                    </a:p>
                  </a:txBody>
                  <a:tcPr marT="63500" marB="63500" marR="63500" marL="63500">
                    <a:solidFill>
                      <a:srgbClr val="E13241"/>
                    </a:solidFill>
                  </a:tcPr>
                </a:tc>
                <a:tc>
                  <a:txBody>
                    <a:bodyPr/>
                    <a:lstStyle/>
                    <a:p>
                      <a:pPr indent="0" lvl="0" marL="0" rtl="0" algn="ctr">
                        <a:spcBef>
                          <a:spcPts val="0"/>
                        </a:spcBef>
                        <a:spcAft>
                          <a:spcPts val="0"/>
                        </a:spcAft>
                        <a:buNone/>
                      </a:pPr>
                      <a:r>
                        <a:rPr b="1" lang="en-GB" sz="1200">
                          <a:solidFill>
                            <a:schemeClr val="lt1"/>
                          </a:solidFill>
                        </a:rPr>
                        <a:t>Delayed feedback</a:t>
                      </a:r>
                      <a:endParaRPr b="1" sz="1200">
                        <a:solidFill>
                          <a:schemeClr val="lt1"/>
                        </a:solidFill>
                      </a:endParaRPr>
                    </a:p>
                  </a:txBody>
                  <a:tcPr marT="63500" marB="63500" marR="63500" marL="63500">
                    <a:solidFill>
                      <a:srgbClr val="E13241"/>
                    </a:solidFill>
                  </a:tcPr>
                </a:tc>
              </a:tr>
              <a:tr h="1191675">
                <a:tc>
                  <a:txBody>
                    <a:bodyPr/>
                    <a:lstStyle/>
                    <a:p>
                      <a:pPr indent="0" lvl="0" marL="0" rtl="0" algn="l">
                        <a:spcBef>
                          <a:spcPts val="0"/>
                        </a:spcBef>
                        <a:spcAft>
                          <a:spcPts val="0"/>
                        </a:spcAft>
                        <a:buNone/>
                      </a:pPr>
                      <a:r>
                        <a:rPr lang="en-GB" sz="1200"/>
                        <a:t>It is effective to provide instant mistake correction during task performance; this may lead to quicker accomplishment. </a:t>
                      </a:r>
                      <a:endParaRPr sz="1200"/>
                    </a:p>
                  </a:txBody>
                  <a:tcPr marT="63500" marB="63500" marR="63500" marL="63500"/>
                </a:tc>
                <a:tc>
                  <a:txBody>
                    <a:bodyPr/>
                    <a:lstStyle/>
                    <a:p>
                      <a:pPr indent="0" lvl="0" marL="0" rtl="0" algn="l">
                        <a:spcBef>
                          <a:spcPts val="0"/>
                        </a:spcBef>
                        <a:spcAft>
                          <a:spcPts val="0"/>
                        </a:spcAft>
                        <a:buNone/>
                      </a:pPr>
                      <a:r>
                        <a:rPr lang="en-GB" sz="1200"/>
                        <a:t>It is effective to provide delayed mistake correction during the processing of a task when it requires a longer duration to accomplish the task.</a:t>
                      </a:r>
                      <a:endParaRPr sz="1200"/>
                    </a:p>
                  </a:txBody>
                  <a:tcPr marT="63500" marB="63500" marR="63500" marL="63500"/>
                </a:tc>
              </a:tr>
              <a:tr h="1315125">
                <a:tc>
                  <a:txBody>
                    <a:bodyPr/>
                    <a:lstStyle/>
                    <a:p>
                      <a:pPr indent="0" lvl="0" marL="0" rtl="0" algn="l">
                        <a:spcBef>
                          <a:spcPts val="0"/>
                        </a:spcBef>
                        <a:spcAft>
                          <a:spcPts val="0"/>
                        </a:spcAft>
                        <a:buNone/>
                      </a:pPr>
                      <a:r>
                        <a:rPr lang="en-GB" sz="1200"/>
                        <a:t>Its effects are likely to be more powerful at the task level.</a:t>
                      </a:r>
                      <a:endParaRPr sz="1200"/>
                    </a:p>
                  </a:txBody>
                  <a:tcPr marT="63500" marB="63500" marR="63500" marL="63500"/>
                </a:tc>
                <a:tc>
                  <a:txBody>
                    <a:bodyPr/>
                    <a:lstStyle/>
                    <a:p>
                      <a:pPr indent="0" lvl="0" marL="0" rtl="0" algn="l">
                        <a:spcBef>
                          <a:spcPts val="0"/>
                        </a:spcBef>
                        <a:spcAft>
                          <a:spcPts val="0"/>
                        </a:spcAft>
                        <a:buNone/>
                      </a:pPr>
                      <a:r>
                        <a:rPr lang="en-GB" sz="1200"/>
                        <a:t>Its effects are likely to be more powerful at the process level.</a:t>
                      </a:r>
                      <a:endParaRPr sz="1200"/>
                    </a:p>
                  </a:txBody>
                  <a:tcPr marT="63500" marB="63500" marR="63500" marL="63500"/>
                </a:tc>
              </a:tr>
              <a:tr h="1299050">
                <a:tc>
                  <a:txBody>
                    <a:bodyPr/>
                    <a:lstStyle/>
                    <a:p>
                      <a:pPr indent="0" lvl="0" marL="0" rtl="0" algn="l">
                        <a:spcBef>
                          <a:spcPts val="0"/>
                        </a:spcBef>
                        <a:spcAft>
                          <a:spcPts val="0"/>
                        </a:spcAft>
                        <a:buNone/>
                      </a:pPr>
                      <a:r>
                        <a:rPr lang="en-GB" sz="1200"/>
                        <a:t>It is useful for attaining easy learning outcomes because it involves a shorter degree of processing about the task.</a:t>
                      </a:r>
                      <a:endParaRPr sz="1200"/>
                    </a:p>
                  </a:txBody>
                  <a:tcPr marT="63500" marB="63500" marR="63500" marL="63500"/>
                </a:tc>
                <a:tc>
                  <a:txBody>
                    <a:bodyPr/>
                    <a:lstStyle/>
                    <a:p>
                      <a:pPr indent="0" lvl="0" marL="0" rtl="0" algn="l">
                        <a:spcBef>
                          <a:spcPts val="0"/>
                        </a:spcBef>
                        <a:spcAft>
                          <a:spcPts val="0"/>
                        </a:spcAft>
                        <a:buNone/>
                      </a:pPr>
                      <a:r>
                        <a:rPr lang="en-GB" sz="1200"/>
                        <a:t>It is useful for attaining difficult learning outcomes because it involves a great degree of processing about the task. </a:t>
                      </a:r>
                      <a:endParaRPr sz="1200"/>
                    </a:p>
                  </a:txBody>
                  <a:tcPr marT="63500" marB="63500" marR="63500" marL="635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57" name="Shape 157"/>
        <p:cNvGrpSpPr/>
        <p:nvPr/>
      </p:nvGrpSpPr>
      <p:grpSpPr>
        <a:xfrm>
          <a:off x="0" y="0"/>
          <a:ext cx="0" cy="0"/>
          <a:chOff x="0" y="0"/>
          <a:chExt cx="0" cy="0"/>
        </a:xfrm>
      </p:grpSpPr>
      <p:pic>
        <p:nvPicPr>
          <p:cNvPr id="158" name="Google Shape;158;p27"/>
          <p:cNvPicPr preferRelativeResize="0"/>
          <p:nvPr/>
        </p:nvPicPr>
        <p:blipFill rotWithShape="1">
          <a:blip r:embed="rId3">
            <a:alphaModFix/>
          </a:blip>
          <a:srcRect b="3637" l="6478" r="7143" t="14247"/>
          <a:stretch/>
        </p:blipFill>
        <p:spPr>
          <a:xfrm>
            <a:off x="1219200" y="266250"/>
            <a:ext cx="6705600" cy="449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8"/>
          <p:cNvPicPr preferRelativeResize="0"/>
          <p:nvPr/>
        </p:nvPicPr>
        <p:blipFill>
          <a:blip r:embed="rId3">
            <a:alphaModFix/>
          </a:blip>
          <a:stretch>
            <a:fillRect/>
          </a:stretch>
        </p:blipFill>
        <p:spPr>
          <a:xfrm>
            <a:off x="59562" y="210595"/>
            <a:ext cx="9024875" cy="47223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67" name="Shape 167"/>
        <p:cNvGrpSpPr/>
        <p:nvPr/>
      </p:nvGrpSpPr>
      <p:grpSpPr>
        <a:xfrm>
          <a:off x="0" y="0"/>
          <a:ext cx="0" cy="0"/>
          <a:chOff x="0" y="0"/>
          <a:chExt cx="0" cy="0"/>
        </a:xfrm>
      </p:grpSpPr>
      <p:sp>
        <p:nvSpPr>
          <p:cNvPr id="168" name="Google Shape;168;p29"/>
          <p:cNvSpPr txBox="1"/>
          <p:nvPr/>
        </p:nvSpPr>
        <p:spPr>
          <a:xfrm>
            <a:off x="415875" y="415875"/>
            <a:ext cx="3956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800">
              <a:solidFill>
                <a:srgbClr val="E13241"/>
              </a:solidFill>
            </a:endParaRPr>
          </a:p>
        </p:txBody>
      </p:sp>
      <p:pic>
        <p:nvPicPr>
          <p:cNvPr id="169" name="Google Shape;169;p29"/>
          <p:cNvPicPr preferRelativeResize="0"/>
          <p:nvPr/>
        </p:nvPicPr>
        <p:blipFill>
          <a:blip r:embed="rId3">
            <a:alphaModFix/>
          </a:blip>
          <a:stretch>
            <a:fillRect/>
          </a:stretch>
        </p:blipFill>
        <p:spPr>
          <a:xfrm>
            <a:off x="86175" y="915975"/>
            <a:ext cx="5734050" cy="3543300"/>
          </a:xfrm>
          <a:prstGeom prst="rect">
            <a:avLst/>
          </a:prstGeom>
          <a:noFill/>
          <a:ln>
            <a:noFill/>
          </a:ln>
        </p:spPr>
      </p:pic>
      <p:pic>
        <p:nvPicPr>
          <p:cNvPr id="170" name="Google Shape;170;p29"/>
          <p:cNvPicPr preferRelativeResize="0"/>
          <p:nvPr/>
        </p:nvPicPr>
        <p:blipFill rotWithShape="1">
          <a:blip r:embed="rId4">
            <a:alphaModFix/>
          </a:blip>
          <a:srcRect b="3349" l="14148" r="26504" t="-3350"/>
          <a:stretch/>
        </p:blipFill>
        <p:spPr>
          <a:xfrm>
            <a:off x="5935975" y="877573"/>
            <a:ext cx="3127798" cy="3515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74" name="Shape 174"/>
        <p:cNvGrpSpPr/>
        <p:nvPr/>
      </p:nvGrpSpPr>
      <p:grpSpPr>
        <a:xfrm>
          <a:off x="0" y="0"/>
          <a:ext cx="0" cy="0"/>
          <a:chOff x="0" y="0"/>
          <a:chExt cx="0" cy="0"/>
        </a:xfrm>
      </p:grpSpPr>
      <p:sp>
        <p:nvSpPr>
          <p:cNvPr id="175" name="Google Shape;175;p30"/>
          <p:cNvSpPr txBox="1"/>
          <p:nvPr/>
        </p:nvSpPr>
        <p:spPr>
          <a:xfrm>
            <a:off x="415875" y="415875"/>
            <a:ext cx="3956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T4W - COLD TASKS</a:t>
            </a:r>
            <a:endParaRPr b="1" sz="1800">
              <a:solidFill>
                <a:srgbClr val="E13241"/>
              </a:solidFill>
            </a:endParaRPr>
          </a:p>
        </p:txBody>
      </p:sp>
      <p:sp>
        <p:nvSpPr>
          <p:cNvPr id="176" name="Google Shape;176;p30"/>
          <p:cNvSpPr txBox="1"/>
          <p:nvPr/>
        </p:nvSpPr>
        <p:spPr>
          <a:xfrm>
            <a:off x="631275" y="1003875"/>
            <a:ext cx="7432800" cy="210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u="sng">
                <a:solidFill>
                  <a:schemeClr val="dk1"/>
                </a:solidFill>
              </a:rPr>
              <a:t>Cold </a:t>
            </a:r>
            <a:r>
              <a:rPr b="1" lang="en-GB" sz="1100" u="sng">
                <a:solidFill>
                  <a:schemeClr val="dk1"/>
                </a:solidFill>
              </a:rPr>
              <a:t>Tasks </a:t>
            </a:r>
            <a:endParaRPr b="1" sz="11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T</a:t>
            </a:r>
            <a:r>
              <a:rPr lang="en-GB" sz="1100">
                <a:solidFill>
                  <a:schemeClr val="dk1"/>
                </a:solidFill>
              </a:rPr>
              <a:t>he cold task is an initial writing activity that is completed at the beginning of a unit or topic. It serves as an assessment tool to gauge students' prior knowledge, skills, and understanding of the writing genre or topic. The purpose of the cold task is to establish a baseline and identify areas for improvement and focus during the teaching and learning process.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rgbClr val="FF0000"/>
                </a:solidFill>
              </a:rPr>
              <a:t>The cold task should be completed to inform the ‘model text’ in the T4W approach. It doesn’t always have to be completed for every unit. It should inform your planning. </a:t>
            </a:r>
            <a:endParaRPr b="1" sz="1100">
              <a:solidFill>
                <a:srgbClr val="FF0000"/>
              </a:solidFill>
            </a:endParaRPr>
          </a:p>
          <a:p>
            <a:pPr indent="0" lvl="0" marL="0" rtl="0" algn="l">
              <a:lnSpc>
                <a:spcPct val="115000"/>
              </a:lnSpc>
              <a:spcBef>
                <a:spcPts val="0"/>
              </a:spcBef>
              <a:spcAft>
                <a:spcPts val="0"/>
              </a:spcAft>
              <a:buNone/>
            </a:pPr>
            <a:r>
              <a:t/>
            </a:r>
            <a:endParaRPr sz="1100">
              <a:solidFill>
                <a:schemeClr val="dk1"/>
              </a:solidFill>
            </a:endParaRPr>
          </a:p>
        </p:txBody>
      </p:sp>
      <p:pic>
        <p:nvPicPr>
          <p:cNvPr id="177" name="Google Shape;177;p30"/>
          <p:cNvPicPr preferRelativeResize="0"/>
          <p:nvPr/>
        </p:nvPicPr>
        <p:blipFill>
          <a:blip r:embed="rId3">
            <a:alphaModFix/>
          </a:blip>
          <a:stretch>
            <a:fillRect/>
          </a:stretch>
        </p:blipFill>
        <p:spPr>
          <a:xfrm>
            <a:off x="1636300" y="3045150"/>
            <a:ext cx="5734050" cy="1876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81" name="Shape 181"/>
        <p:cNvGrpSpPr/>
        <p:nvPr/>
      </p:nvGrpSpPr>
      <p:grpSpPr>
        <a:xfrm>
          <a:off x="0" y="0"/>
          <a:ext cx="0" cy="0"/>
          <a:chOff x="0" y="0"/>
          <a:chExt cx="0" cy="0"/>
        </a:xfrm>
      </p:grpSpPr>
      <p:sp>
        <p:nvSpPr>
          <p:cNvPr id="182" name="Google Shape;182;p31"/>
          <p:cNvSpPr txBox="1"/>
          <p:nvPr/>
        </p:nvSpPr>
        <p:spPr>
          <a:xfrm>
            <a:off x="415875" y="415875"/>
            <a:ext cx="3956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T4W - HOT TASKS</a:t>
            </a:r>
            <a:endParaRPr b="1" sz="1800">
              <a:solidFill>
                <a:srgbClr val="E13241"/>
              </a:solidFill>
            </a:endParaRPr>
          </a:p>
        </p:txBody>
      </p:sp>
      <p:sp>
        <p:nvSpPr>
          <p:cNvPr id="183" name="Google Shape;183;p31"/>
          <p:cNvSpPr txBox="1"/>
          <p:nvPr/>
        </p:nvSpPr>
        <p:spPr>
          <a:xfrm>
            <a:off x="486425" y="877575"/>
            <a:ext cx="77433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u="sng">
                <a:solidFill>
                  <a:schemeClr val="dk1"/>
                </a:solidFill>
              </a:rPr>
              <a:t>Hot Tasks </a:t>
            </a:r>
            <a:endParaRPr b="1" sz="11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The hot task is the final writing task conducted at the end of the unit or topic. It is similar to the cold task, but this time, students demonstrate their improved understanding and skills in the writing genre or topic. The hot task allows students to showcase their progress and achievements, and it serves as a form of summative assessment to assess their growth.</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rgbClr val="FF0000"/>
                </a:solidFill>
              </a:rPr>
              <a:t>This could be done at the end of the unit, or it could be something that you come back to after a few weeks. The ‘success criteria’ should be what you have learned from the model text. Children don’t have to complete a full task.</a:t>
            </a:r>
            <a:endParaRPr b="1">
              <a:solidFill>
                <a:srgbClr val="FF0000"/>
              </a:solidFill>
            </a:endParaRPr>
          </a:p>
        </p:txBody>
      </p:sp>
      <p:pic>
        <p:nvPicPr>
          <p:cNvPr id="184" name="Google Shape;184;p31"/>
          <p:cNvPicPr preferRelativeResize="0"/>
          <p:nvPr/>
        </p:nvPicPr>
        <p:blipFill>
          <a:blip r:embed="rId3">
            <a:alphaModFix/>
          </a:blip>
          <a:stretch>
            <a:fillRect/>
          </a:stretch>
        </p:blipFill>
        <p:spPr>
          <a:xfrm>
            <a:off x="2054113" y="2818125"/>
            <a:ext cx="4607914" cy="2244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88" name="Shape 188"/>
        <p:cNvGrpSpPr/>
        <p:nvPr/>
      </p:nvGrpSpPr>
      <p:grpSpPr>
        <a:xfrm>
          <a:off x="0" y="0"/>
          <a:ext cx="0" cy="0"/>
          <a:chOff x="0" y="0"/>
          <a:chExt cx="0" cy="0"/>
        </a:xfrm>
      </p:grpSpPr>
      <p:pic>
        <p:nvPicPr>
          <p:cNvPr id="189" name="Google Shape;189;p32"/>
          <p:cNvPicPr preferRelativeResize="0"/>
          <p:nvPr/>
        </p:nvPicPr>
        <p:blipFill>
          <a:blip r:embed="rId3">
            <a:alphaModFix/>
          </a:blip>
          <a:stretch>
            <a:fillRect/>
          </a:stretch>
        </p:blipFill>
        <p:spPr>
          <a:xfrm>
            <a:off x="1704975" y="1091375"/>
            <a:ext cx="5734050" cy="3381375"/>
          </a:xfrm>
          <a:prstGeom prst="rect">
            <a:avLst/>
          </a:prstGeom>
          <a:noFill/>
          <a:ln>
            <a:noFill/>
          </a:ln>
        </p:spPr>
      </p:pic>
      <p:sp>
        <p:nvSpPr>
          <p:cNvPr id="190" name="Google Shape;190;p32"/>
          <p:cNvSpPr txBox="1"/>
          <p:nvPr/>
        </p:nvSpPr>
        <p:spPr>
          <a:xfrm>
            <a:off x="699600" y="380075"/>
            <a:ext cx="77448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dk1"/>
                </a:solidFill>
              </a:rPr>
              <a:t>Underpinning effective teaching is the need for teachers to be responsive; working to react to the minute-by-minute assessment information gathered and working to consolidate and expand children’s knowledge systematically. </a:t>
            </a:r>
            <a:endParaRPr b="1" sz="11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69" name="Shape 69"/>
        <p:cNvGrpSpPr/>
        <p:nvPr/>
      </p:nvGrpSpPr>
      <p:grpSpPr>
        <a:xfrm>
          <a:off x="0" y="0"/>
          <a:ext cx="0" cy="0"/>
          <a:chOff x="0" y="0"/>
          <a:chExt cx="0" cy="0"/>
        </a:xfrm>
      </p:grpSpPr>
      <p:sp>
        <p:nvSpPr>
          <p:cNvPr id="70" name="Google Shape;70;p15"/>
          <p:cNvSpPr txBox="1"/>
          <p:nvPr/>
        </p:nvSpPr>
        <p:spPr>
          <a:xfrm>
            <a:off x="208875" y="1198725"/>
            <a:ext cx="3321600" cy="403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Comfortaa"/>
                <a:ea typeface="Comfortaa"/>
                <a:cs typeface="Comfortaa"/>
                <a:sym typeface="Comfortaa"/>
              </a:rPr>
              <a:t>This guidance handbook is designed to support teachers with ways of providing high-quality, actionable and meaningful feedback in various forms.</a:t>
            </a:r>
            <a:endParaRPr sz="12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2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12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rPr i="1" lang="en-GB" sz="1200">
                <a:solidFill>
                  <a:schemeClr val="dk1"/>
                </a:solidFill>
                <a:latin typeface="Comfortaa"/>
                <a:ea typeface="Comfortaa"/>
                <a:cs typeface="Comfortaa"/>
                <a:sym typeface="Comfortaa"/>
              </a:rPr>
              <a:t>“</a:t>
            </a:r>
            <a:r>
              <a:rPr i="1" lang="en-GB" sz="1200">
                <a:solidFill>
                  <a:schemeClr val="dk1"/>
                </a:solidFill>
                <a:latin typeface="Comfortaa"/>
                <a:ea typeface="Comfortaa"/>
                <a:cs typeface="Comfortaa"/>
                <a:sym typeface="Comfortaa"/>
              </a:rPr>
              <a:t>When providing feedback, </a:t>
            </a:r>
            <a:r>
              <a:rPr i="1" lang="en-GB" sz="1700">
                <a:solidFill>
                  <a:schemeClr val="dk1"/>
                </a:solidFill>
                <a:latin typeface="Comfortaa"/>
                <a:ea typeface="Comfortaa"/>
                <a:cs typeface="Comfortaa"/>
                <a:sym typeface="Comfortaa"/>
              </a:rPr>
              <a:t>it should be more work for the pupil and not for you</a:t>
            </a:r>
            <a:r>
              <a:rPr i="1" lang="en-GB" sz="1200">
                <a:solidFill>
                  <a:schemeClr val="dk1"/>
                </a:solidFill>
                <a:latin typeface="Comfortaa"/>
                <a:ea typeface="Comfortaa"/>
                <a:cs typeface="Comfortaa"/>
                <a:sym typeface="Comfortaa"/>
              </a:rPr>
              <a:t> as the teacher. Repetitive comments repeated across a whole set of books should be a ‘marking’ approach from the past. It wastes teachers time and does not have the desired impact on feeding pupils forward.”</a:t>
            </a:r>
            <a:endParaRPr i="1" sz="12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i="1" sz="12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None/>
            </a:pPr>
            <a:r>
              <a:rPr i="1" lang="en-GB" sz="1200">
                <a:solidFill>
                  <a:schemeClr val="dk1"/>
                </a:solidFill>
                <a:latin typeface="Comfortaa"/>
                <a:ea typeface="Comfortaa"/>
                <a:cs typeface="Comfortaa"/>
                <a:sym typeface="Comfortaa"/>
              </a:rPr>
              <a:t>- Michael Chiles</a:t>
            </a:r>
            <a:endParaRPr i="1" sz="1200">
              <a:solidFill>
                <a:schemeClr val="dk1"/>
              </a:solidFill>
              <a:latin typeface="Comfortaa"/>
              <a:ea typeface="Comfortaa"/>
              <a:cs typeface="Comfortaa"/>
              <a:sym typeface="Comfortaa"/>
            </a:endParaRPr>
          </a:p>
        </p:txBody>
      </p:sp>
      <p:sp>
        <p:nvSpPr>
          <p:cNvPr id="71" name="Google Shape;71;p15"/>
          <p:cNvSpPr txBox="1"/>
          <p:nvPr/>
        </p:nvSpPr>
        <p:spPr>
          <a:xfrm>
            <a:off x="208875" y="173475"/>
            <a:ext cx="28566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500" u="sng">
                <a:solidFill>
                  <a:srgbClr val="E13241"/>
                </a:solidFill>
              </a:rPr>
              <a:t>INTRODUCTION</a:t>
            </a:r>
            <a:endParaRPr b="1" sz="1500" u="sng">
              <a:solidFill>
                <a:srgbClr val="E13241"/>
              </a:solidFill>
            </a:endParaRPr>
          </a:p>
          <a:p>
            <a:pPr indent="0" lvl="0" marL="0" rtl="0" algn="l">
              <a:lnSpc>
                <a:spcPct val="115000"/>
              </a:lnSpc>
              <a:spcBef>
                <a:spcPts val="0"/>
              </a:spcBef>
              <a:spcAft>
                <a:spcPts val="0"/>
              </a:spcAft>
              <a:buNone/>
            </a:pPr>
            <a:r>
              <a:rPr b="1" i="1" lang="en-GB" sz="1500">
                <a:solidFill>
                  <a:srgbClr val="E13241"/>
                </a:solidFill>
              </a:rPr>
              <a:t>Scan the QR code for editable slides</a:t>
            </a:r>
            <a:endParaRPr b="1" i="1" sz="1500">
              <a:solidFill>
                <a:srgbClr val="E13241"/>
              </a:solidFill>
            </a:endParaRPr>
          </a:p>
        </p:txBody>
      </p:sp>
      <p:pic>
        <p:nvPicPr>
          <p:cNvPr id="72" name="Google Shape;72;p15"/>
          <p:cNvPicPr preferRelativeResize="0"/>
          <p:nvPr/>
        </p:nvPicPr>
        <p:blipFill rotWithShape="1">
          <a:blip r:embed="rId3">
            <a:alphaModFix/>
          </a:blip>
          <a:srcRect b="20935" l="308" r="298" t="4482"/>
          <a:stretch/>
        </p:blipFill>
        <p:spPr>
          <a:xfrm>
            <a:off x="4572000" y="0"/>
            <a:ext cx="4571999" cy="5143501"/>
          </a:xfrm>
          <a:prstGeom prst="rect">
            <a:avLst/>
          </a:prstGeom>
          <a:noFill/>
          <a:ln>
            <a:noFill/>
          </a:ln>
        </p:spPr>
      </p:pic>
      <p:pic>
        <p:nvPicPr>
          <p:cNvPr id="73" name="Google Shape;73;p15"/>
          <p:cNvPicPr preferRelativeResize="0"/>
          <p:nvPr/>
        </p:nvPicPr>
        <p:blipFill>
          <a:blip r:embed="rId4">
            <a:alphaModFix/>
          </a:blip>
          <a:stretch>
            <a:fillRect/>
          </a:stretch>
        </p:blipFill>
        <p:spPr>
          <a:xfrm>
            <a:off x="3132925" y="94725"/>
            <a:ext cx="1098625" cy="1104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3241"/>
        </a:solidFill>
      </p:bgPr>
    </p:bg>
    <p:spTree>
      <p:nvGrpSpPr>
        <p:cNvPr id="194" name="Shape 194"/>
        <p:cNvGrpSpPr/>
        <p:nvPr/>
      </p:nvGrpSpPr>
      <p:grpSpPr>
        <a:xfrm>
          <a:off x="0" y="0"/>
          <a:ext cx="0" cy="0"/>
          <a:chOff x="0" y="0"/>
          <a:chExt cx="0" cy="0"/>
        </a:xfrm>
      </p:grpSpPr>
      <p:pic>
        <p:nvPicPr>
          <p:cNvPr id="195" name="Google Shape;195;p33"/>
          <p:cNvPicPr preferRelativeResize="0"/>
          <p:nvPr/>
        </p:nvPicPr>
        <p:blipFill>
          <a:blip r:embed="rId3">
            <a:alphaModFix/>
          </a:blip>
          <a:stretch>
            <a:fillRect/>
          </a:stretch>
        </p:blipFill>
        <p:spPr>
          <a:xfrm>
            <a:off x="0" y="0"/>
            <a:ext cx="2409124" cy="1554326"/>
          </a:xfrm>
          <a:prstGeom prst="rect">
            <a:avLst/>
          </a:prstGeom>
          <a:noFill/>
          <a:ln>
            <a:noFill/>
          </a:ln>
        </p:spPr>
      </p:pic>
      <p:pic>
        <p:nvPicPr>
          <p:cNvPr id="196" name="Google Shape;196;p33"/>
          <p:cNvPicPr preferRelativeResize="0"/>
          <p:nvPr/>
        </p:nvPicPr>
        <p:blipFill>
          <a:blip r:embed="rId3">
            <a:alphaModFix/>
          </a:blip>
          <a:stretch>
            <a:fillRect/>
          </a:stretch>
        </p:blipFill>
        <p:spPr>
          <a:xfrm rot="10800000">
            <a:off x="6734875" y="3589175"/>
            <a:ext cx="2409124" cy="1554326"/>
          </a:xfrm>
          <a:prstGeom prst="rect">
            <a:avLst/>
          </a:prstGeom>
          <a:noFill/>
          <a:ln>
            <a:noFill/>
          </a:ln>
        </p:spPr>
      </p:pic>
      <p:sp>
        <p:nvSpPr>
          <p:cNvPr id="197" name="Google Shape;197;p33"/>
          <p:cNvSpPr txBox="1"/>
          <p:nvPr/>
        </p:nvSpPr>
        <p:spPr>
          <a:xfrm>
            <a:off x="398575" y="1330000"/>
            <a:ext cx="8476500" cy="18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GB" sz="3500">
                <a:solidFill>
                  <a:schemeClr val="lt1"/>
                </a:solidFill>
              </a:rPr>
              <a:t>“The quality of feedback, however given, will be seen in how a pupil can tackle subsequent work.”</a:t>
            </a:r>
            <a:endParaRPr b="1" i="1" sz="3500">
              <a:solidFill>
                <a:schemeClr val="lt1"/>
              </a:solidFill>
            </a:endParaRPr>
          </a:p>
        </p:txBody>
      </p:sp>
      <p:sp>
        <p:nvSpPr>
          <p:cNvPr id="198" name="Google Shape;198;p33"/>
          <p:cNvSpPr txBox="1"/>
          <p:nvPr/>
        </p:nvSpPr>
        <p:spPr>
          <a:xfrm>
            <a:off x="1284150" y="3350088"/>
            <a:ext cx="6575700" cy="64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GB" sz="3500">
                <a:solidFill>
                  <a:schemeClr val="lt1"/>
                </a:solidFill>
              </a:rPr>
              <a:t>- Michael Chiles</a:t>
            </a:r>
            <a:endParaRPr b="1" sz="3500">
              <a:solidFill>
                <a:schemeClr val="lt1"/>
              </a:solidFill>
            </a:endParaRPr>
          </a:p>
        </p:txBody>
      </p:sp>
      <p:sp>
        <p:nvSpPr>
          <p:cNvPr id="199" name="Google Shape;199;p33"/>
          <p:cNvSpPr txBox="1"/>
          <p:nvPr/>
        </p:nvSpPr>
        <p:spPr>
          <a:xfrm>
            <a:off x="6558600" y="0"/>
            <a:ext cx="2585400" cy="338700"/>
          </a:xfrm>
          <a:prstGeom prst="rect">
            <a:avLst/>
          </a:prstGeom>
          <a:solidFill>
            <a:srgbClr val="FF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FFFFFF"/>
                </a:solidFill>
              </a:rPr>
              <a:t>Pull-out quote template.</a:t>
            </a:r>
            <a:endParaRPr b="1" sz="10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203" name="Shape 203"/>
        <p:cNvGrpSpPr/>
        <p:nvPr/>
      </p:nvGrpSpPr>
      <p:grpSpPr>
        <a:xfrm>
          <a:off x="0" y="0"/>
          <a:ext cx="0" cy="0"/>
          <a:chOff x="0" y="0"/>
          <a:chExt cx="0" cy="0"/>
        </a:xfrm>
      </p:grpSpPr>
      <p:sp>
        <p:nvSpPr>
          <p:cNvPr id="204" name="Google Shape;204;p34"/>
          <p:cNvSpPr txBox="1"/>
          <p:nvPr/>
        </p:nvSpPr>
        <p:spPr>
          <a:xfrm>
            <a:off x="412650" y="247188"/>
            <a:ext cx="2702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Whole Class Feedback</a:t>
            </a:r>
            <a:r>
              <a:rPr b="1" lang="en-GB" sz="1800">
                <a:solidFill>
                  <a:srgbClr val="E13241"/>
                </a:solidFill>
              </a:rPr>
              <a:t> </a:t>
            </a:r>
            <a:endParaRPr b="1" sz="1800">
              <a:solidFill>
                <a:srgbClr val="E13241"/>
              </a:solidFill>
            </a:endParaRPr>
          </a:p>
        </p:txBody>
      </p:sp>
      <p:sp>
        <p:nvSpPr>
          <p:cNvPr id="205" name="Google Shape;205;p34"/>
          <p:cNvSpPr txBox="1"/>
          <p:nvPr/>
        </p:nvSpPr>
        <p:spPr>
          <a:xfrm>
            <a:off x="1086625" y="1272925"/>
            <a:ext cx="66255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i="1" sz="1100">
              <a:solidFill>
                <a:schemeClr val="dk1"/>
              </a:solidFill>
            </a:endParaRPr>
          </a:p>
        </p:txBody>
      </p:sp>
      <p:pic>
        <p:nvPicPr>
          <p:cNvPr id="206" name="Google Shape;206;p34">
            <a:hlinkClick/>
          </p:cNvPr>
          <p:cNvPicPr preferRelativeResize="0"/>
          <p:nvPr/>
        </p:nvPicPr>
        <p:blipFill>
          <a:blip r:embed="rId3">
            <a:alphaModFix/>
          </a:blip>
          <a:stretch>
            <a:fillRect/>
          </a:stretch>
        </p:blipFill>
        <p:spPr>
          <a:xfrm>
            <a:off x="4355150" y="95500"/>
            <a:ext cx="759007" cy="765075"/>
          </a:xfrm>
          <a:prstGeom prst="rect">
            <a:avLst/>
          </a:prstGeom>
          <a:noFill/>
          <a:ln>
            <a:noFill/>
          </a:ln>
        </p:spPr>
      </p:pic>
      <p:sp>
        <p:nvSpPr>
          <p:cNvPr id="207" name="Google Shape;207;p34"/>
          <p:cNvSpPr/>
          <p:nvPr/>
        </p:nvSpPr>
        <p:spPr>
          <a:xfrm>
            <a:off x="3227150" y="358895"/>
            <a:ext cx="1128000" cy="1851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208" name="Google Shape;208;p34"/>
          <p:cNvSpPr txBox="1"/>
          <p:nvPr/>
        </p:nvSpPr>
        <p:spPr>
          <a:xfrm>
            <a:off x="412700" y="919125"/>
            <a:ext cx="50172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rPr>
              <a:t>Whole class feedback is an approach to assessment and feedback. Rather than providing individual feedback on every student's work, teachers provide feedback to the whole class based on common strengths and weaknesses that they have identified in the work.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This approach has a number of benefits, including saving teachers time, providing more targeted feedback to students, and promoting a growth mindset in the classroom.</a:t>
            </a:r>
            <a:endParaRPr/>
          </a:p>
        </p:txBody>
      </p:sp>
      <p:pic>
        <p:nvPicPr>
          <p:cNvPr id="209" name="Google Shape;209;p34"/>
          <p:cNvPicPr preferRelativeResize="0"/>
          <p:nvPr/>
        </p:nvPicPr>
        <p:blipFill>
          <a:blip r:embed="rId4">
            <a:alphaModFix/>
          </a:blip>
          <a:stretch>
            <a:fillRect/>
          </a:stretch>
        </p:blipFill>
        <p:spPr>
          <a:xfrm>
            <a:off x="412650" y="2694575"/>
            <a:ext cx="5017294" cy="2266950"/>
          </a:xfrm>
          <a:prstGeom prst="rect">
            <a:avLst/>
          </a:prstGeom>
          <a:noFill/>
          <a:ln>
            <a:noFill/>
          </a:ln>
        </p:spPr>
      </p:pic>
      <p:pic>
        <p:nvPicPr>
          <p:cNvPr id="210" name="Google Shape;210;p34"/>
          <p:cNvPicPr preferRelativeResize="0"/>
          <p:nvPr/>
        </p:nvPicPr>
        <p:blipFill rotWithShape="1">
          <a:blip r:embed="rId5">
            <a:alphaModFix/>
          </a:blip>
          <a:srcRect b="13830" l="18340" r="0" t="0"/>
          <a:stretch/>
        </p:blipFill>
        <p:spPr>
          <a:xfrm>
            <a:off x="5892776" y="0"/>
            <a:ext cx="3251223"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214" name="Shape 214"/>
        <p:cNvGrpSpPr/>
        <p:nvPr/>
      </p:nvGrpSpPr>
      <p:grpSpPr>
        <a:xfrm>
          <a:off x="0" y="0"/>
          <a:ext cx="0" cy="0"/>
          <a:chOff x="0" y="0"/>
          <a:chExt cx="0" cy="0"/>
        </a:xfrm>
      </p:grpSpPr>
      <p:sp>
        <p:nvSpPr>
          <p:cNvPr id="215" name="Google Shape;215;p35"/>
          <p:cNvSpPr txBox="1"/>
          <p:nvPr/>
        </p:nvSpPr>
        <p:spPr>
          <a:xfrm>
            <a:off x="415875" y="415875"/>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Whole Class Feedback - the benefits</a:t>
            </a:r>
            <a:endParaRPr b="1" sz="1800">
              <a:solidFill>
                <a:srgbClr val="E13241"/>
              </a:solidFill>
            </a:endParaRPr>
          </a:p>
        </p:txBody>
      </p:sp>
      <p:pic>
        <p:nvPicPr>
          <p:cNvPr id="216" name="Google Shape;216;p35">
            <a:hlinkClick/>
          </p:cNvPr>
          <p:cNvPicPr preferRelativeResize="0"/>
          <p:nvPr/>
        </p:nvPicPr>
        <p:blipFill>
          <a:blip r:embed="rId3">
            <a:alphaModFix/>
          </a:blip>
          <a:stretch>
            <a:fillRect/>
          </a:stretch>
        </p:blipFill>
        <p:spPr>
          <a:xfrm>
            <a:off x="7712125" y="72775"/>
            <a:ext cx="1190625" cy="1200150"/>
          </a:xfrm>
          <a:prstGeom prst="rect">
            <a:avLst/>
          </a:prstGeom>
          <a:noFill/>
          <a:ln>
            <a:noFill/>
          </a:ln>
        </p:spPr>
      </p:pic>
      <p:sp>
        <p:nvSpPr>
          <p:cNvPr id="217" name="Google Shape;217;p35"/>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218" name="Google Shape;218;p35"/>
          <p:cNvSpPr txBox="1"/>
          <p:nvPr/>
        </p:nvSpPr>
        <p:spPr>
          <a:xfrm>
            <a:off x="264375" y="1793275"/>
            <a:ext cx="50967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GB" sz="1600">
                <a:solidFill>
                  <a:schemeClr val="dk1"/>
                </a:solidFill>
              </a:rPr>
              <a:t>Allows time for children to edit and improve their work.</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Corrects misconceptions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Helps improve the learner, not just the work</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Saves time rather than writing comments in individual books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Allows children to take ownership in their learning</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Doesn't have to be the same ‘proforma’ </a:t>
            </a:r>
            <a:endParaRPr sz="1900"/>
          </a:p>
        </p:txBody>
      </p:sp>
      <p:pic>
        <p:nvPicPr>
          <p:cNvPr id="219" name="Google Shape;219;p35"/>
          <p:cNvPicPr preferRelativeResize="0"/>
          <p:nvPr/>
        </p:nvPicPr>
        <p:blipFill rotWithShape="1">
          <a:blip r:embed="rId4">
            <a:alphaModFix/>
          </a:blip>
          <a:srcRect b="0" l="11142" r="0" t="0"/>
          <a:stretch/>
        </p:blipFill>
        <p:spPr>
          <a:xfrm>
            <a:off x="5472225" y="1793275"/>
            <a:ext cx="3430523" cy="25749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223" name="Shape 223"/>
        <p:cNvGrpSpPr/>
        <p:nvPr/>
      </p:nvGrpSpPr>
      <p:grpSpPr>
        <a:xfrm>
          <a:off x="0" y="0"/>
          <a:ext cx="0" cy="0"/>
          <a:chOff x="0" y="0"/>
          <a:chExt cx="0" cy="0"/>
        </a:xfrm>
      </p:grpSpPr>
      <p:sp>
        <p:nvSpPr>
          <p:cNvPr id="224" name="Google Shape;224;p36"/>
          <p:cNvSpPr txBox="1"/>
          <p:nvPr/>
        </p:nvSpPr>
        <p:spPr>
          <a:xfrm>
            <a:off x="386300" y="3589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Whole Class Feedback </a:t>
            </a:r>
            <a:r>
              <a:rPr b="1" lang="en-GB" sz="1800">
                <a:solidFill>
                  <a:srgbClr val="E13241"/>
                </a:solidFill>
              </a:rPr>
              <a:t>- more benefits!</a:t>
            </a:r>
            <a:endParaRPr b="1" sz="1800">
              <a:solidFill>
                <a:srgbClr val="E13241"/>
              </a:solidFill>
            </a:endParaRPr>
          </a:p>
        </p:txBody>
      </p:sp>
      <p:pic>
        <p:nvPicPr>
          <p:cNvPr id="225" name="Google Shape;225;p36">
            <a:hlinkClick/>
          </p:cNvPr>
          <p:cNvPicPr preferRelativeResize="0"/>
          <p:nvPr/>
        </p:nvPicPr>
        <p:blipFill>
          <a:blip r:embed="rId3">
            <a:alphaModFix/>
          </a:blip>
          <a:stretch>
            <a:fillRect/>
          </a:stretch>
        </p:blipFill>
        <p:spPr>
          <a:xfrm>
            <a:off x="7859925" y="72775"/>
            <a:ext cx="1190625" cy="1200150"/>
          </a:xfrm>
          <a:prstGeom prst="rect">
            <a:avLst/>
          </a:prstGeom>
          <a:noFill/>
          <a:ln>
            <a:noFill/>
          </a:ln>
        </p:spPr>
      </p:pic>
      <p:sp>
        <p:nvSpPr>
          <p:cNvPr id="226" name="Google Shape;226;p36"/>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227" name="Google Shape;227;p36"/>
          <p:cNvSpPr txBox="1"/>
          <p:nvPr/>
        </p:nvSpPr>
        <p:spPr>
          <a:xfrm>
            <a:off x="312400" y="1098650"/>
            <a:ext cx="8193000" cy="3980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Time-saving:</a:t>
            </a:r>
            <a:r>
              <a:rPr lang="en-GB" sz="1200">
                <a:solidFill>
                  <a:schemeClr val="dk1"/>
                </a:solidFill>
              </a:rPr>
              <a:t> Whole class feedback allows teachers to provide targeted feedback to the entire class in a more efficient way, freeing up time for other important tasks.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More targeted feedback</a:t>
            </a:r>
            <a:r>
              <a:rPr lang="en-GB" sz="1200">
                <a:solidFill>
                  <a:schemeClr val="dk1"/>
                </a:solidFill>
              </a:rPr>
              <a:t>: By identifying common strengths and weaknesses in the work, whole class feedback can provide more targeted feedback to students. Teachers can focus on specific areas that students need to improve upon, helping them to make more progress in their learning.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Promotes a growth mindset</a:t>
            </a:r>
            <a:r>
              <a:rPr lang="en-GB" sz="1200">
                <a:solidFill>
                  <a:schemeClr val="dk1"/>
                </a:solidFill>
              </a:rPr>
              <a:t>: By focusing on areas for improvement rather than just pointing out mistakes, whole class feedback promotes a growth mindset in the classroom. Students learn that they can always improve and that mistakes are opportunities to learn.</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Increases student engagement</a:t>
            </a:r>
            <a:r>
              <a:rPr lang="en-GB" sz="1200">
                <a:solidFill>
                  <a:schemeClr val="dk1"/>
                </a:solidFill>
              </a:rPr>
              <a:t>: Whole class feedback can be more engaging for students than individual feedback, as it allows them to see how their work compares to that of their peers. It can also encourage students to participate in discussions and peer assessment activities.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Encourages self-reflection</a:t>
            </a:r>
            <a:r>
              <a:rPr lang="en-GB" sz="1200">
                <a:solidFill>
                  <a:schemeClr val="dk1"/>
                </a:solidFill>
              </a:rPr>
              <a:t>: Whole class feedback can encourage students to reflect on their own work and identify areas where they need to improve. By providing feedback to the whole class, teachers can create a more open and collaborative learning environment where students are encouraged to take ownership of their own learning.</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Supports differentiation</a:t>
            </a:r>
            <a:r>
              <a:rPr lang="en-GB" sz="1200">
                <a:solidFill>
                  <a:schemeClr val="dk1"/>
                </a:solidFill>
              </a:rPr>
              <a:t>: Whole class feedback can be used to differentiate instruction by identifying areas where some students need more support and others need more challenge. This can help teachers to provide more targeted instruction to different groups of students based on their needs.</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231" name="Shape 231"/>
        <p:cNvGrpSpPr/>
        <p:nvPr/>
      </p:nvGrpSpPr>
      <p:grpSpPr>
        <a:xfrm>
          <a:off x="0" y="0"/>
          <a:ext cx="0" cy="0"/>
          <a:chOff x="0" y="0"/>
          <a:chExt cx="0" cy="0"/>
        </a:xfrm>
      </p:grpSpPr>
      <p:sp>
        <p:nvSpPr>
          <p:cNvPr id="232" name="Google Shape;232;p37"/>
          <p:cNvSpPr txBox="1"/>
          <p:nvPr/>
        </p:nvSpPr>
        <p:spPr>
          <a:xfrm>
            <a:off x="268050" y="3198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Whole Class Feedback - When to use!</a:t>
            </a:r>
            <a:endParaRPr b="1" sz="1800">
              <a:solidFill>
                <a:srgbClr val="E13241"/>
              </a:solidFill>
            </a:endParaRPr>
          </a:p>
        </p:txBody>
      </p:sp>
      <p:pic>
        <p:nvPicPr>
          <p:cNvPr id="233" name="Google Shape;233;p37">
            <a:hlinkClick/>
          </p:cNvPr>
          <p:cNvPicPr preferRelativeResize="0"/>
          <p:nvPr/>
        </p:nvPicPr>
        <p:blipFill>
          <a:blip r:embed="rId3">
            <a:alphaModFix/>
          </a:blip>
          <a:stretch>
            <a:fillRect/>
          </a:stretch>
        </p:blipFill>
        <p:spPr>
          <a:xfrm>
            <a:off x="7712125" y="72775"/>
            <a:ext cx="1190625" cy="1200150"/>
          </a:xfrm>
          <a:prstGeom prst="rect">
            <a:avLst/>
          </a:prstGeom>
          <a:noFill/>
          <a:ln>
            <a:noFill/>
          </a:ln>
        </p:spPr>
      </p:pic>
      <p:sp>
        <p:nvSpPr>
          <p:cNvPr id="234" name="Google Shape;234;p37"/>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235" name="Google Shape;235;p37"/>
          <p:cNvSpPr txBox="1"/>
          <p:nvPr/>
        </p:nvSpPr>
        <p:spPr>
          <a:xfrm>
            <a:off x="187825" y="1343850"/>
            <a:ext cx="8830800" cy="32748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After completing a group project:</a:t>
            </a:r>
            <a:r>
              <a:rPr lang="en-GB" sz="1100">
                <a:solidFill>
                  <a:schemeClr val="dk1"/>
                </a:solidFill>
              </a:rPr>
              <a:t> Whole class feedback can be a more efficient way to provide targeted feedback to the group as a whole, and to identify areas where individual students may need additional support.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After completing a test or assessment:</a:t>
            </a:r>
            <a:r>
              <a:rPr lang="en-GB" sz="1100">
                <a:solidFill>
                  <a:schemeClr val="dk1"/>
                </a:solidFill>
              </a:rPr>
              <a:t> Rather than ‘marking’ every student's test individually, teachers can use whole class feedback to provide targeted feedback to the class as a whole. This can help students to understand common areas of strength and weakness, and to identify areas where they need to focus their efforts.</a:t>
            </a:r>
            <a:endParaRPr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When introducing a new topic or concept:</a:t>
            </a:r>
            <a:r>
              <a:rPr lang="en-GB" sz="1100">
                <a:solidFill>
                  <a:schemeClr val="dk1"/>
                </a:solidFill>
              </a:rPr>
              <a:t> This can help teachers to adjust their instruction and provide more targeted support to students as needed.</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During peer assessment activities:</a:t>
            </a:r>
            <a:r>
              <a:rPr lang="en-GB" sz="1100">
                <a:solidFill>
                  <a:schemeClr val="dk1"/>
                </a:solidFill>
              </a:rPr>
              <a:t> When students are assessing each other's work, whole class feedback can be used to provide feedback to the class as a whole.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After completing a writing task: </a:t>
            </a:r>
            <a:r>
              <a:rPr lang="en-GB" sz="1100">
                <a:solidFill>
                  <a:schemeClr val="dk1"/>
                </a:solidFill>
              </a:rPr>
              <a:t>This allows teachers to identify common areas where students may need more support, such as sentence structure or vocabulary. Teachers can then provide targeted feedback to the class as a whole, and work with individual students who may need additional support.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239" name="Shape 239"/>
        <p:cNvGrpSpPr/>
        <p:nvPr/>
      </p:nvGrpSpPr>
      <p:grpSpPr>
        <a:xfrm>
          <a:off x="0" y="0"/>
          <a:ext cx="0" cy="0"/>
          <a:chOff x="0" y="0"/>
          <a:chExt cx="0" cy="0"/>
        </a:xfrm>
      </p:grpSpPr>
      <p:sp>
        <p:nvSpPr>
          <p:cNvPr id="240" name="Google Shape;240;p38"/>
          <p:cNvSpPr txBox="1"/>
          <p:nvPr/>
        </p:nvSpPr>
        <p:spPr>
          <a:xfrm>
            <a:off x="371525" y="585825"/>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Whole Class Feedback - Y2 example</a:t>
            </a:r>
            <a:endParaRPr b="1" sz="1800">
              <a:solidFill>
                <a:srgbClr val="E13241"/>
              </a:solidFill>
            </a:endParaRPr>
          </a:p>
        </p:txBody>
      </p:sp>
      <p:pic>
        <p:nvPicPr>
          <p:cNvPr id="241" name="Google Shape;241;p38">
            <a:hlinkClick/>
          </p:cNvPr>
          <p:cNvPicPr preferRelativeResize="0"/>
          <p:nvPr/>
        </p:nvPicPr>
        <p:blipFill>
          <a:blip r:embed="rId3">
            <a:alphaModFix/>
          </a:blip>
          <a:stretch>
            <a:fillRect/>
          </a:stretch>
        </p:blipFill>
        <p:spPr>
          <a:xfrm>
            <a:off x="7896875" y="72775"/>
            <a:ext cx="1190625" cy="1200150"/>
          </a:xfrm>
          <a:prstGeom prst="rect">
            <a:avLst/>
          </a:prstGeom>
          <a:noFill/>
          <a:ln>
            <a:noFill/>
          </a:ln>
        </p:spPr>
      </p:pic>
      <p:sp>
        <p:nvSpPr>
          <p:cNvPr id="242" name="Google Shape;242;p38"/>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243" name="Google Shape;243;p38"/>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244" name="Google Shape;244;p38"/>
          <p:cNvPicPr preferRelativeResize="0"/>
          <p:nvPr/>
        </p:nvPicPr>
        <p:blipFill rotWithShape="1">
          <a:blip r:embed="rId4">
            <a:alphaModFix/>
          </a:blip>
          <a:srcRect b="16687" l="0" r="0" t="0"/>
          <a:stretch/>
        </p:blipFill>
        <p:spPr>
          <a:xfrm>
            <a:off x="371525" y="1381925"/>
            <a:ext cx="7340600" cy="34386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248" name="Shape 248"/>
        <p:cNvGrpSpPr/>
        <p:nvPr/>
      </p:nvGrpSpPr>
      <p:grpSpPr>
        <a:xfrm>
          <a:off x="0" y="0"/>
          <a:ext cx="0" cy="0"/>
          <a:chOff x="0" y="0"/>
          <a:chExt cx="0" cy="0"/>
        </a:xfrm>
      </p:grpSpPr>
      <p:sp>
        <p:nvSpPr>
          <p:cNvPr id="249" name="Google Shape;249;p39"/>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Whole Class Feedback - Y3 example</a:t>
            </a:r>
            <a:endParaRPr b="1" sz="1800">
              <a:solidFill>
                <a:srgbClr val="E13241"/>
              </a:solidFill>
            </a:endParaRPr>
          </a:p>
        </p:txBody>
      </p:sp>
      <p:pic>
        <p:nvPicPr>
          <p:cNvPr id="250" name="Google Shape;250;p39">
            <a:hlinkClick/>
          </p:cNvPr>
          <p:cNvPicPr preferRelativeResize="0"/>
          <p:nvPr/>
        </p:nvPicPr>
        <p:blipFill>
          <a:blip r:embed="rId3">
            <a:alphaModFix/>
          </a:blip>
          <a:stretch>
            <a:fillRect/>
          </a:stretch>
        </p:blipFill>
        <p:spPr>
          <a:xfrm>
            <a:off x="7896875" y="72775"/>
            <a:ext cx="1190625" cy="1200150"/>
          </a:xfrm>
          <a:prstGeom prst="rect">
            <a:avLst/>
          </a:prstGeom>
          <a:noFill/>
          <a:ln>
            <a:noFill/>
          </a:ln>
        </p:spPr>
      </p:pic>
      <p:sp>
        <p:nvSpPr>
          <p:cNvPr id="251" name="Google Shape;251;p39"/>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252" name="Google Shape;252;p39"/>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253" name="Google Shape;253;p39"/>
          <p:cNvPicPr preferRelativeResize="0"/>
          <p:nvPr/>
        </p:nvPicPr>
        <p:blipFill>
          <a:blip r:embed="rId4">
            <a:alphaModFix/>
          </a:blip>
          <a:stretch>
            <a:fillRect/>
          </a:stretch>
        </p:blipFill>
        <p:spPr>
          <a:xfrm>
            <a:off x="1173750" y="958750"/>
            <a:ext cx="6252800" cy="4010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257" name="Shape 257"/>
        <p:cNvGrpSpPr/>
        <p:nvPr/>
      </p:nvGrpSpPr>
      <p:grpSpPr>
        <a:xfrm>
          <a:off x="0" y="0"/>
          <a:ext cx="0" cy="0"/>
          <a:chOff x="0" y="0"/>
          <a:chExt cx="0" cy="0"/>
        </a:xfrm>
      </p:grpSpPr>
      <p:sp>
        <p:nvSpPr>
          <p:cNvPr id="258" name="Google Shape;258;p40"/>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Whole Class Feedback - Y5 example</a:t>
            </a:r>
            <a:endParaRPr b="1" sz="1800">
              <a:solidFill>
                <a:srgbClr val="E13241"/>
              </a:solidFill>
            </a:endParaRPr>
          </a:p>
        </p:txBody>
      </p:sp>
      <p:pic>
        <p:nvPicPr>
          <p:cNvPr id="259" name="Google Shape;259;p40">
            <a:hlinkClick/>
          </p:cNvPr>
          <p:cNvPicPr preferRelativeResize="0"/>
          <p:nvPr/>
        </p:nvPicPr>
        <p:blipFill>
          <a:blip r:embed="rId3">
            <a:alphaModFix/>
          </a:blip>
          <a:stretch>
            <a:fillRect/>
          </a:stretch>
        </p:blipFill>
        <p:spPr>
          <a:xfrm>
            <a:off x="7896875" y="72775"/>
            <a:ext cx="1190625" cy="1200150"/>
          </a:xfrm>
          <a:prstGeom prst="rect">
            <a:avLst/>
          </a:prstGeom>
          <a:noFill/>
          <a:ln>
            <a:noFill/>
          </a:ln>
        </p:spPr>
      </p:pic>
      <p:sp>
        <p:nvSpPr>
          <p:cNvPr id="260" name="Google Shape;260;p40"/>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261" name="Google Shape;261;p40"/>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262" name="Google Shape;262;p40"/>
          <p:cNvPicPr preferRelativeResize="0"/>
          <p:nvPr/>
        </p:nvPicPr>
        <p:blipFill>
          <a:blip r:embed="rId4">
            <a:alphaModFix/>
          </a:blip>
          <a:stretch>
            <a:fillRect/>
          </a:stretch>
        </p:blipFill>
        <p:spPr>
          <a:xfrm>
            <a:off x="403650" y="1123575"/>
            <a:ext cx="7377949" cy="3522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266" name="Shape 266"/>
        <p:cNvGrpSpPr/>
        <p:nvPr/>
      </p:nvGrpSpPr>
      <p:grpSpPr>
        <a:xfrm>
          <a:off x="0" y="0"/>
          <a:ext cx="0" cy="0"/>
          <a:chOff x="0" y="0"/>
          <a:chExt cx="0" cy="0"/>
        </a:xfrm>
      </p:grpSpPr>
      <p:sp>
        <p:nvSpPr>
          <p:cNvPr id="267" name="Google Shape;267;p41"/>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Whole Class Feedback - how it might look</a:t>
            </a:r>
            <a:endParaRPr b="1" sz="1800">
              <a:solidFill>
                <a:srgbClr val="E13241"/>
              </a:solidFill>
            </a:endParaRPr>
          </a:p>
        </p:txBody>
      </p:sp>
      <p:pic>
        <p:nvPicPr>
          <p:cNvPr id="268" name="Google Shape;268;p41">
            <a:hlinkClick/>
          </p:cNvPr>
          <p:cNvPicPr preferRelativeResize="0"/>
          <p:nvPr/>
        </p:nvPicPr>
        <p:blipFill>
          <a:blip r:embed="rId3">
            <a:alphaModFix/>
          </a:blip>
          <a:stretch>
            <a:fillRect/>
          </a:stretch>
        </p:blipFill>
        <p:spPr>
          <a:xfrm>
            <a:off x="7896875" y="72775"/>
            <a:ext cx="1190625" cy="1200150"/>
          </a:xfrm>
          <a:prstGeom prst="rect">
            <a:avLst/>
          </a:prstGeom>
          <a:noFill/>
          <a:ln>
            <a:noFill/>
          </a:ln>
        </p:spPr>
      </p:pic>
      <p:sp>
        <p:nvSpPr>
          <p:cNvPr id="269" name="Google Shape;269;p41"/>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pic>
        <p:nvPicPr>
          <p:cNvPr id="270" name="Google Shape;270;p41"/>
          <p:cNvPicPr preferRelativeResize="0"/>
          <p:nvPr/>
        </p:nvPicPr>
        <p:blipFill rotWithShape="1">
          <a:blip r:embed="rId4">
            <a:alphaModFix/>
          </a:blip>
          <a:srcRect b="0" l="0" r="26686" t="0"/>
          <a:stretch/>
        </p:blipFill>
        <p:spPr>
          <a:xfrm rot="-5400000">
            <a:off x="658537" y="708988"/>
            <a:ext cx="3376975" cy="4187450"/>
          </a:xfrm>
          <a:prstGeom prst="rect">
            <a:avLst/>
          </a:prstGeom>
          <a:noFill/>
          <a:ln>
            <a:noFill/>
          </a:ln>
        </p:spPr>
      </p:pic>
      <p:sp>
        <p:nvSpPr>
          <p:cNvPr id="271" name="Google Shape;271;p41"/>
          <p:cNvSpPr txBox="1"/>
          <p:nvPr/>
        </p:nvSpPr>
        <p:spPr>
          <a:xfrm>
            <a:off x="5152925" y="1445675"/>
            <a:ext cx="3000000" cy="249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dk1"/>
                </a:solidFill>
              </a:rPr>
              <a:t>Teacher to identify parts of the success criteria which were -</a:t>
            </a:r>
            <a:endParaRPr b="1" sz="1100">
              <a:solidFill>
                <a:schemeClr val="dk1"/>
              </a:solidFill>
            </a:endParaRPr>
          </a:p>
          <a:p>
            <a:pPr indent="0" lvl="0" marL="0" rtl="0" algn="l">
              <a:lnSpc>
                <a:spcPct val="115000"/>
              </a:lnSpc>
              <a:spcBef>
                <a:spcPts val="0"/>
              </a:spcBef>
              <a:spcAft>
                <a:spcPts val="0"/>
              </a:spcAft>
              <a:buNone/>
            </a:pPr>
            <a:r>
              <a:rPr lang="en-GB" sz="1100">
                <a:solidFill>
                  <a:schemeClr val="dk1"/>
                </a:solidFill>
              </a:rPr>
              <a:t>Green - completed well. Include student’s names for an extra boost. If they can’t find it, they should add it using a blue editing pen.</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Orange - things that could have been done better/improved. Have been taught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Pink - non negotiables. Capital letters/full stops. Things you would EXPECT the children to do.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Children edit in blue pen 🙂</a:t>
            </a:r>
            <a:endParaRPr b="1"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275" name="Shape 275"/>
        <p:cNvGrpSpPr/>
        <p:nvPr/>
      </p:nvGrpSpPr>
      <p:grpSpPr>
        <a:xfrm>
          <a:off x="0" y="0"/>
          <a:ext cx="0" cy="0"/>
          <a:chOff x="0" y="0"/>
          <a:chExt cx="0" cy="0"/>
        </a:xfrm>
      </p:grpSpPr>
      <p:sp>
        <p:nvSpPr>
          <p:cNvPr id="276" name="Google Shape;276;p42"/>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Whole Class Feedback - model together </a:t>
            </a:r>
            <a:endParaRPr b="1" sz="1800">
              <a:solidFill>
                <a:srgbClr val="E13241"/>
              </a:solidFill>
            </a:endParaRPr>
          </a:p>
        </p:txBody>
      </p:sp>
      <p:pic>
        <p:nvPicPr>
          <p:cNvPr id="277" name="Google Shape;277;p42">
            <a:hlinkClick/>
          </p:cNvPr>
          <p:cNvPicPr preferRelativeResize="0"/>
          <p:nvPr/>
        </p:nvPicPr>
        <p:blipFill>
          <a:blip r:embed="rId3">
            <a:alphaModFix/>
          </a:blip>
          <a:stretch>
            <a:fillRect/>
          </a:stretch>
        </p:blipFill>
        <p:spPr>
          <a:xfrm>
            <a:off x="7896875" y="72775"/>
            <a:ext cx="1190625" cy="1200150"/>
          </a:xfrm>
          <a:prstGeom prst="rect">
            <a:avLst/>
          </a:prstGeom>
          <a:noFill/>
          <a:ln>
            <a:noFill/>
          </a:ln>
        </p:spPr>
      </p:pic>
      <p:sp>
        <p:nvSpPr>
          <p:cNvPr id="278" name="Google Shape;278;p42"/>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279" name="Google Shape;279;p42"/>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280" name="Google Shape;280;p42"/>
          <p:cNvPicPr preferRelativeResize="0"/>
          <p:nvPr/>
        </p:nvPicPr>
        <p:blipFill rotWithShape="1">
          <a:blip r:embed="rId4">
            <a:alphaModFix/>
          </a:blip>
          <a:srcRect b="29819" l="0" r="0" t="0"/>
          <a:stretch/>
        </p:blipFill>
        <p:spPr>
          <a:xfrm>
            <a:off x="292825" y="951650"/>
            <a:ext cx="4223600" cy="3864725"/>
          </a:xfrm>
          <a:prstGeom prst="rect">
            <a:avLst/>
          </a:prstGeom>
          <a:noFill/>
          <a:ln>
            <a:noFill/>
          </a:ln>
        </p:spPr>
      </p:pic>
      <p:pic>
        <p:nvPicPr>
          <p:cNvPr id="281" name="Google Shape;281;p42"/>
          <p:cNvPicPr preferRelativeResize="0"/>
          <p:nvPr/>
        </p:nvPicPr>
        <p:blipFill>
          <a:blip r:embed="rId5">
            <a:alphaModFix/>
          </a:blip>
          <a:stretch>
            <a:fillRect/>
          </a:stretch>
        </p:blipFill>
        <p:spPr>
          <a:xfrm>
            <a:off x="4811768" y="1473918"/>
            <a:ext cx="4024300" cy="1235181"/>
          </a:xfrm>
          <a:prstGeom prst="rect">
            <a:avLst/>
          </a:prstGeom>
          <a:noFill/>
          <a:ln>
            <a:noFill/>
          </a:ln>
        </p:spPr>
      </p:pic>
      <p:pic>
        <p:nvPicPr>
          <p:cNvPr id="282" name="Google Shape;282;p42"/>
          <p:cNvPicPr preferRelativeResize="0"/>
          <p:nvPr/>
        </p:nvPicPr>
        <p:blipFill rotWithShape="1">
          <a:blip r:embed="rId6">
            <a:alphaModFix/>
          </a:blip>
          <a:srcRect b="3474" l="0" r="1960" t="0"/>
          <a:stretch/>
        </p:blipFill>
        <p:spPr>
          <a:xfrm>
            <a:off x="5258825" y="2808000"/>
            <a:ext cx="3130199" cy="2055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77" name="Shape 77"/>
        <p:cNvGrpSpPr/>
        <p:nvPr/>
      </p:nvGrpSpPr>
      <p:grpSpPr>
        <a:xfrm>
          <a:off x="0" y="0"/>
          <a:ext cx="0" cy="0"/>
          <a:chOff x="0" y="0"/>
          <a:chExt cx="0" cy="0"/>
        </a:xfrm>
      </p:grpSpPr>
      <p:sp>
        <p:nvSpPr>
          <p:cNvPr id="78" name="Google Shape;78;p16"/>
          <p:cNvSpPr txBox="1"/>
          <p:nvPr/>
        </p:nvSpPr>
        <p:spPr>
          <a:xfrm>
            <a:off x="415875" y="877575"/>
            <a:ext cx="3321600" cy="26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chemeClr val="dk1"/>
                </a:solidFill>
              </a:rPr>
              <a:t>Feedback policy</a:t>
            </a:r>
            <a:endParaRPr sz="1300">
              <a:solidFill>
                <a:schemeClr val="dk1"/>
              </a:solidFill>
            </a:endParaRPr>
          </a:p>
          <a:p>
            <a:pPr indent="0" lvl="0" marL="0" rtl="0" algn="l">
              <a:lnSpc>
                <a:spcPct val="115000"/>
              </a:lnSpc>
              <a:spcBef>
                <a:spcPts val="0"/>
              </a:spcBef>
              <a:spcAft>
                <a:spcPts val="0"/>
              </a:spcAft>
              <a:buNone/>
            </a:pPr>
            <a:r>
              <a:rPr lang="en-GB" sz="1300">
                <a:solidFill>
                  <a:schemeClr val="dk1"/>
                </a:solidFill>
              </a:rPr>
              <a:t>How does our </a:t>
            </a:r>
            <a:r>
              <a:rPr lang="en-GB" sz="1300">
                <a:solidFill>
                  <a:schemeClr val="dk1"/>
                </a:solidFill>
              </a:rPr>
              <a:t>assessment</a:t>
            </a:r>
            <a:r>
              <a:rPr lang="en-GB" sz="1300">
                <a:solidFill>
                  <a:schemeClr val="dk1"/>
                </a:solidFill>
              </a:rPr>
              <a:t> feedback </a:t>
            </a:r>
            <a:endParaRPr sz="1300">
              <a:solidFill>
                <a:schemeClr val="dk1"/>
              </a:solidFill>
            </a:endParaRPr>
          </a:p>
          <a:p>
            <a:pPr indent="0" lvl="0" marL="0" rtl="0" algn="l">
              <a:lnSpc>
                <a:spcPct val="115000"/>
              </a:lnSpc>
              <a:spcBef>
                <a:spcPts val="0"/>
              </a:spcBef>
              <a:spcAft>
                <a:spcPts val="0"/>
              </a:spcAft>
              <a:buNone/>
            </a:pPr>
            <a:r>
              <a:rPr lang="en-GB" sz="1300">
                <a:solidFill>
                  <a:schemeClr val="dk1"/>
                </a:solidFill>
              </a:rPr>
              <a:t>Whole Class feedback</a:t>
            </a:r>
            <a:endParaRPr sz="1300">
              <a:solidFill>
                <a:schemeClr val="dk1"/>
              </a:solidFill>
            </a:endParaRPr>
          </a:p>
          <a:p>
            <a:pPr indent="0" lvl="0" marL="0" rtl="0" algn="l">
              <a:lnSpc>
                <a:spcPct val="115000"/>
              </a:lnSpc>
              <a:spcBef>
                <a:spcPts val="0"/>
              </a:spcBef>
              <a:spcAft>
                <a:spcPts val="0"/>
              </a:spcAft>
              <a:buNone/>
            </a:pPr>
            <a:r>
              <a:rPr lang="en-GB" sz="1300">
                <a:solidFill>
                  <a:schemeClr val="dk1"/>
                </a:solidFill>
              </a:rPr>
              <a:t>Modelling</a:t>
            </a:r>
            <a:endParaRPr sz="1300">
              <a:solidFill>
                <a:schemeClr val="dk1"/>
              </a:solidFill>
            </a:endParaRPr>
          </a:p>
          <a:p>
            <a:pPr indent="0" lvl="0" marL="0" rtl="0" algn="l">
              <a:lnSpc>
                <a:spcPct val="115000"/>
              </a:lnSpc>
              <a:spcBef>
                <a:spcPts val="0"/>
              </a:spcBef>
              <a:spcAft>
                <a:spcPts val="0"/>
              </a:spcAft>
              <a:buNone/>
            </a:pPr>
            <a:r>
              <a:rPr lang="en-GB" sz="1300">
                <a:solidFill>
                  <a:schemeClr val="dk1"/>
                </a:solidFill>
              </a:rPr>
              <a:t>Self-assessment </a:t>
            </a:r>
            <a:endParaRPr sz="1300">
              <a:solidFill>
                <a:schemeClr val="dk1"/>
              </a:solidFill>
            </a:endParaRPr>
          </a:p>
          <a:p>
            <a:pPr indent="0" lvl="0" marL="0" rtl="0" algn="l">
              <a:lnSpc>
                <a:spcPct val="115000"/>
              </a:lnSpc>
              <a:spcBef>
                <a:spcPts val="0"/>
              </a:spcBef>
              <a:spcAft>
                <a:spcPts val="0"/>
              </a:spcAft>
              <a:buNone/>
            </a:pPr>
            <a:r>
              <a:rPr lang="en-GB" sz="1300">
                <a:solidFill>
                  <a:schemeClr val="dk1"/>
                </a:solidFill>
              </a:rPr>
              <a:t>Questioning</a:t>
            </a:r>
            <a:r>
              <a:rPr lang="en-GB" sz="1300">
                <a:solidFill>
                  <a:schemeClr val="dk1"/>
                </a:solidFill>
              </a:rPr>
              <a:t>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GB" sz="1300">
                <a:solidFill>
                  <a:schemeClr val="dk1"/>
                </a:solidFill>
              </a:rPr>
              <a:t>How to make it responsive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sp>
        <p:nvSpPr>
          <p:cNvPr id="79" name="Google Shape;79;p16"/>
          <p:cNvSpPr txBox="1"/>
          <p:nvPr/>
        </p:nvSpPr>
        <p:spPr>
          <a:xfrm>
            <a:off x="415875" y="415875"/>
            <a:ext cx="3956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Contents page </a:t>
            </a:r>
            <a:endParaRPr b="1" sz="1800">
              <a:solidFill>
                <a:srgbClr val="E1324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286" name="Shape 286"/>
        <p:cNvGrpSpPr/>
        <p:nvPr/>
      </p:nvGrpSpPr>
      <p:grpSpPr>
        <a:xfrm>
          <a:off x="0" y="0"/>
          <a:ext cx="0" cy="0"/>
          <a:chOff x="0" y="0"/>
          <a:chExt cx="0" cy="0"/>
        </a:xfrm>
      </p:grpSpPr>
      <p:sp>
        <p:nvSpPr>
          <p:cNvPr id="287" name="Google Shape;287;p43"/>
          <p:cNvSpPr txBox="1"/>
          <p:nvPr/>
        </p:nvSpPr>
        <p:spPr>
          <a:xfrm>
            <a:off x="47550" y="425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Whole Class Feedback - model together </a:t>
            </a:r>
            <a:endParaRPr b="1" sz="1800">
              <a:solidFill>
                <a:srgbClr val="E13241"/>
              </a:solidFill>
            </a:endParaRPr>
          </a:p>
        </p:txBody>
      </p:sp>
      <p:pic>
        <p:nvPicPr>
          <p:cNvPr id="288" name="Google Shape;288;p43"/>
          <p:cNvPicPr preferRelativeResize="0"/>
          <p:nvPr/>
        </p:nvPicPr>
        <p:blipFill>
          <a:blip r:embed="rId3">
            <a:alphaModFix/>
          </a:blip>
          <a:stretch>
            <a:fillRect/>
          </a:stretch>
        </p:blipFill>
        <p:spPr>
          <a:xfrm>
            <a:off x="2445768" y="504193"/>
            <a:ext cx="4024300" cy="1235181"/>
          </a:xfrm>
          <a:prstGeom prst="rect">
            <a:avLst/>
          </a:prstGeom>
          <a:noFill/>
          <a:ln>
            <a:noFill/>
          </a:ln>
        </p:spPr>
      </p:pic>
      <p:pic>
        <p:nvPicPr>
          <p:cNvPr id="289" name="Google Shape;289;p43"/>
          <p:cNvPicPr preferRelativeResize="0"/>
          <p:nvPr/>
        </p:nvPicPr>
        <p:blipFill>
          <a:blip r:embed="rId4">
            <a:alphaModFix/>
          </a:blip>
          <a:stretch>
            <a:fillRect/>
          </a:stretch>
        </p:blipFill>
        <p:spPr>
          <a:xfrm>
            <a:off x="378400" y="1972924"/>
            <a:ext cx="5547532" cy="3099325"/>
          </a:xfrm>
          <a:prstGeom prst="rect">
            <a:avLst/>
          </a:prstGeom>
          <a:noFill/>
          <a:ln>
            <a:noFill/>
          </a:ln>
        </p:spPr>
      </p:pic>
      <p:pic>
        <p:nvPicPr>
          <p:cNvPr id="290" name="Google Shape;290;p43"/>
          <p:cNvPicPr preferRelativeResize="0"/>
          <p:nvPr/>
        </p:nvPicPr>
        <p:blipFill rotWithShape="1">
          <a:blip r:embed="rId5">
            <a:alphaModFix/>
          </a:blip>
          <a:srcRect b="0" l="2181" r="0" t="0"/>
          <a:stretch/>
        </p:blipFill>
        <p:spPr>
          <a:xfrm>
            <a:off x="5925925" y="1972925"/>
            <a:ext cx="2817049" cy="3099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294" name="Shape 294"/>
        <p:cNvGrpSpPr/>
        <p:nvPr/>
      </p:nvGrpSpPr>
      <p:grpSpPr>
        <a:xfrm>
          <a:off x="0" y="0"/>
          <a:ext cx="0" cy="0"/>
          <a:chOff x="0" y="0"/>
          <a:chExt cx="0" cy="0"/>
        </a:xfrm>
      </p:grpSpPr>
      <p:sp>
        <p:nvSpPr>
          <p:cNvPr id="295" name="Google Shape;295;p44"/>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Whole Class Feedback - IPC 	</a:t>
            </a:r>
            <a:endParaRPr b="1" sz="1800">
              <a:solidFill>
                <a:srgbClr val="E13241"/>
              </a:solidFill>
            </a:endParaRPr>
          </a:p>
        </p:txBody>
      </p:sp>
      <p:pic>
        <p:nvPicPr>
          <p:cNvPr id="296" name="Google Shape;296;p44">
            <a:hlinkClick/>
          </p:cNvPr>
          <p:cNvPicPr preferRelativeResize="0"/>
          <p:nvPr/>
        </p:nvPicPr>
        <p:blipFill>
          <a:blip r:embed="rId3">
            <a:alphaModFix/>
          </a:blip>
          <a:stretch>
            <a:fillRect/>
          </a:stretch>
        </p:blipFill>
        <p:spPr>
          <a:xfrm>
            <a:off x="7896875" y="72775"/>
            <a:ext cx="1190625" cy="1200150"/>
          </a:xfrm>
          <a:prstGeom prst="rect">
            <a:avLst/>
          </a:prstGeom>
          <a:noFill/>
          <a:ln>
            <a:noFill/>
          </a:ln>
        </p:spPr>
      </p:pic>
      <p:sp>
        <p:nvSpPr>
          <p:cNvPr id="297" name="Google Shape;297;p44"/>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298" name="Google Shape;298;p44"/>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299" name="Google Shape;299;p44"/>
          <p:cNvPicPr preferRelativeResize="0"/>
          <p:nvPr/>
        </p:nvPicPr>
        <p:blipFill>
          <a:blip r:embed="rId4">
            <a:alphaModFix/>
          </a:blip>
          <a:stretch>
            <a:fillRect/>
          </a:stretch>
        </p:blipFill>
        <p:spPr>
          <a:xfrm>
            <a:off x="1726363" y="1157175"/>
            <a:ext cx="5691285" cy="3100900"/>
          </a:xfrm>
          <a:prstGeom prst="rect">
            <a:avLst/>
          </a:prstGeom>
          <a:noFill/>
          <a:ln>
            <a:noFill/>
          </a:ln>
        </p:spPr>
      </p:pic>
      <p:sp>
        <p:nvSpPr>
          <p:cNvPr id="300" name="Google Shape;300;p44"/>
          <p:cNvSpPr txBox="1"/>
          <p:nvPr/>
        </p:nvSpPr>
        <p:spPr>
          <a:xfrm>
            <a:off x="6086425" y="1596275"/>
            <a:ext cx="28566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2600">
              <a:solidFill>
                <a:srgbClr val="E1324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3241"/>
        </a:solidFill>
      </p:bgPr>
    </p:bg>
    <p:spTree>
      <p:nvGrpSpPr>
        <p:cNvPr id="304" name="Shape 304"/>
        <p:cNvGrpSpPr/>
        <p:nvPr/>
      </p:nvGrpSpPr>
      <p:grpSpPr>
        <a:xfrm>
          <a:off x="0" y="0"/>
          <a:ext cx="0" cy="0"/>
          <a:chOff x="0" y="0"/>
          <a:chExt cx="0" cy="0"/>
        </a:xfrm>
      </p:grpSpPr>
      <p:pic>
        <p:nvPicPr>
          <p:cNvPr id="305" name="Google Shape;305;p45"/>
          <p:cNvPicPr preferRelativeResize="0"/>
          <p:nvPr/>
        </p:nvPicPr>
        <p:blipFill>
          <a:blip r:embed="rId3">
            <a:alphaModFix/>
          </a:blip>
          <a:stretch>
            <a:fillRect/>
          </a:stretch>
        </p:blipFill>
        <p:spPr>
          <a:xfrm>
            <a:off x="0" y="0"/>
            <a:ext cx="2409124" cy="1554326"/>
          </a:xfrm>
          <a:prstGeom prst="rect">
            <a:avLst/>
          </a:prstGeom>
          <a:noFill/>
          <a:ln>
            <a:noFill/>
          </a:ln>
        </p:spPr>
      </p:pic>
      <p:pic>
        <p:nvPicPr>
          <p:cNvPr id="306" name="Google Shape;306;p45"/>
          <p:cNvPicPr preferRelativeResize="0"/>
          <p:nvPr/>
        </p:nvPicPr>
        <p:blipFill>
          <a:blip r:embed="rId3">
            <a:alphaModFix/>
          </a:blip>
          <a:stretch>
            <a:fillRect/>
          </a:stretch>
        </p:blipFill>
        <p:spPr>
          <a:xfrm rot="10800000">
            <a:off x="6734875" y="3589175"/>
            <a:ext cx="2409124" cy="1554326"/>
          </a:xfrm>
          <a:prstGeom prst="rect">
            <a:avLst/>
          </a:prstGeom>
          <a:noFill/>
          <a:ln>
            <a:noFill/>
          </a:ln>
        </p:spPr>
      </p:pic>
      <p:sp>
        <p:nvSpPr>
          <p:cNvPr id="307" name="Google Shape;307;p45"/>
          <p:cNvSpPr txBox="1"/>
          <p:nvPr/>
        </p:nvSpPr>
        <p:spPr>
          <a:xfrm>
            <a:off x="442925" y="928350"/>
            <a:ext cx="8476500" cy="18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GB" sz="3500">
                <a:solidFill>
                  <a:schemeClr val="lt1"/>
                </a:solidFill>
              </a:rPr>
              <a:t>“The first fundamental principle of effective classroom feedback is that the feedback should be more work for the </a:t>
            </a:r>
            <a:r>
              <a:rPr b="1" i="1" lang="en-GB" sz="3500">
                <a:solidFill>
                  <a:schemeClr val="lt1"/>
                </a:solidFill>
              </a:rPr>
              <a:t>recipient</a:t>
            </a:r>
            <a:r>
              <a:rPr b="1" i="1" lang="en-GB" sz="3500">
                <a:solidFill>
                  <a:schemeClr val="lt1"/>
                </a:solidFill>
              </a:rPr>
              <a:t> than the donor.”</a:t>
            </a:r>
            <a:endParaRPr b="1" i="1" sz="3500">
              <a:solidFill>
                <a:schemeClr val="lt1"/>
              </a:solidFill>
            </a:endParaRPr>
          </a:p>
        </p:txBody>
      </p:sp>
      <p:sp>
        <p:nvSpPr>
          <p:cNvPr id="308" name="Google Shape;308;p45"/>
          <p:cNvSpPr txBox="1"/>
          <p:nvPr/>
        </p:nvSpPr>
        <p:spPr>
          <a:xfrm>
            <a:off x="1284150" y="3350088"/>
            <a:ext cx="6575700" cy="64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GB" sz="3500">
                <a:solidFill>
                  <a:schemeClr val="lt1"/>
                </a:solidFill>
              </a:rPr>
              <a:t>- Dylan Wiliam</a:t>
            </a:r>
            <a:endParaRPr b="1" sz="3500">
              <a:solidFill>
                <a:schemeClr val="lt1"/>
              </a:solidFill>
            </a:endParaRPr>
          </a:p>
        </p:txBody>
      </p:sp>
      <p:sp>
        <p:nvSpPr>
          <p:cNvPr id="309" name="Google Shape;309;p45"/>
          <p:cNvSpPr txBox="1"/>
          <p:nvPr/>
        </p:nvSpPr>
        <p:spPr>
          <a:xfrm>
            <a:off x="6558600" y="0"/>
            <a:ext cx="2585400" cy="338700"/>
          </a:xfrm>
          <a:prstGeom prst="rect">
            <a:avLst/>
          </a:prstGeom>
          <a:solidFill>
            <a:srgbClr val="FF00FF"/>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000">
                <a:solidFill>
                  <a:srgbClr val="FFFFFF"/>
                </a:solidFill>
              </a:rPr>
              <a:t>Pull-out quote template.</a:t>
            </a:r>
            <a:endParaRPr b="1"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313" name="Shape 313"/>
        <p:cNvGrpSpPr/>
        <p:nvPr/>
      </p:nvGrpSpPr>
      <p:grpSpPr>
        <a:xfrm>
          <a:off x="0" y="0"/>
          <a:ext cx="0" cy="0"/>
          <a:chOff x="0" y="0"/>
          <a:chExt cx="0" cy="0"/>
        </a:xfrm>
      </p:grpSpPr>
      <p:sp>
        <p:nvSpPr>
          <p:cNvPr id="314" name="Google Shape;314;p46"/>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Modelling</a:t>
            </a:r>
            <a:endParaRPr b="1" sz="1800">
              <a:solidFill>
                <a:srgbClr val="E13241"/>
              </a:solidFill>
            </a:endParaRPr>
          </a:p>
        </p:txBody>
      </p:sp>
      <p:sp>
        <p:nvSpPr>
          <p:cNvPr id="315" name="Google Shape;315;p46"/>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316" name="Google Shape;316;p46"/>
          <p:cNvSpPr txBox="1"/>
          <p:nvPr/>
        </p:nvSpPr>
        <p:spPr>
          <a:xfrm>
            <a:off x="125625" y="692800"/>
            <a:ext cx="4330200" cy="452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chemeClr val="dk1"/>
                </a:solidFill>
              </a:rPr>
              <a:t>Modelling as a form of whole class feedback is an effective strategy that involves the teacher demonstrating a desired skill or behaviour to the entire class.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GB" sz="1300">
                <a:solidFill>
                  <a:schemeClr val="dk1"/>
                </a:solidFill>
              </a:rPr>
              <a:t>It serves as a powerful tool for providing explicit guidance and showcasing work, allowing students to observe and internalise the expected standards and expectations.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GB" sz="1300">
                <a:solidFill>
                  <a:schemeClr val="dk1"/>
                </a:solidFill>
              </a:rPr>
              <a:t>By modelling, teachers can provide a clear and concrete example of what success looks like, while also addressing common misconceptions and errors. This approach creates a supportive learning environment where students can actively engage in the learning process, learn from their peers, and develop a deeper understanding of the subject matter.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pic>
        <p:nvPicPr>
          <p:cNvPr id="317" name="Google Shape;317;p46"/>
          <p:cNvPicPr preferRelativeResize="0"/>
          <p:nvPr/>
        </p:nvPicPr>
        <p:blipFill>
          <a:blip r:embed="rId3">
            <a:alphaModFix/>
          </a:blip>
          <a:stretch>
            <a:fillRect/>
          </a:stretch>
        </p:blipFill>
        <p:spPr>
          <a:xfrm>
            <a:off x="4603600" y="1084400"/>
            <a:ext cx="4422575" cy="25939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321" name="Shape 321"/>
        <p:cNvGrpSpPr/>
        <p:nvPr/>
      </p:nvGrpSpPr>
      <p:grpSpPr>
        <a:xfrm>
          <a:off x="0" y="0"/>
          <a:ext cx="0" cy="0"/>
          <a:chOff x="0" y="0"/>
          <a:chExt cx="0" cy="0"/>
        </a:xfrm>
      </p:grpSpPr>
      <p:sp>
        <p:nvSpPr>
          <p:cNvPr id="322" name="Google Shape;322;p47"/>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Modelling - Visualiser</a:t>
            </a:r>
            <a:endParaRPr b="1" sz="1800">
              <a:solidFill>
                <a:srgbClr val="E13241"/>
              </a:solidFill>
            </a:endParaRPr>
          </a:p>
        </p:txBody>
      </p:sp>
      <p:sp>
        <p:nvSpPr>
          <p:cNvPr id="323" name="Google Shape;323;p47"/>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324" name="Google Shape;324;p47"/>
          <p:cNvPicPr preferRelativeResize="0"/>
          <p:nvPr/>
        </p:nvPicPr>
        <p:blipFill>
          <a:blip r:embed="rId3">
            <a:alphaModFix/>
          </a:blip>
          <a:stretch>
            <a:fillRect/>
          </a:stretch>
        </p:blipFill>
        <p:spPr>
          <a:xfrm>
            <a:off x="4372150" y="988625"/>
            <a:ext cx="4057650" cy="3048000"/>
          </a:xfrm>
          <a:prstGeom prst="rect">
            <a:avLst/>
          </a:prstGeom>
          <a:noFill/>
          <a:ln>
            <a:noFill/>
          </a:ln>
        </p:spPr>
      </p:pic>
      <p:sp>
        <p:nvSpPr>
          <p:cNvPr id="325" name="Google Shape;325;p47"/>
          <p:cNvSpPr txBox="1"/>
          <p:nvPr/>
        </p:nvSpPr>
        <p:spPr>
          <a:xfrm>
            <a:off x="312200" y="917025"/>
            <a:ext cx="3641100" cy="36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rPr>
              <a:t>Identify what a child has done well - “I really like how...has…”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Model asking yourself questions - “I wonder why…. Has placed 665-512=153 as the most difficult one. Can you please explain?” - “Does anyone have that question somewhere else?”</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Address common misconceptions or errors and then get the children to edit their own work during the lesson.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Teachers or children can annotate live in the book or on the whiteboard - children are then given time to edit.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Helps to train children to self-assess and peer-assess - “Find an example of this in your and your partner’s book and underline it in green” “If you don’t have an example of this in your book, then you could try and add one”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329" name="Shape 329"/>
        <p:cNvGrpSpPr/>
        <p:nvPr/>
      </p:nvGrpSpPr>
      <p:grpSpPr>
        <a:xfrm>
          <a:off x="0" y="0"/>
          <a:ext cx="0" cy="0"/>
          <a:chOff x="0" y="0"/>
          <a:chExt cx="0" cy="0"/>
        </a:xfrm>
      </p:grpSpPr>
      <p:sp>
        <p:nvSpPr>
          <p:cNvPr id="330" name="Google Shape;330;p48"/>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Modelling - Apple Classroom</a:t>
            </a:r>
            <a:endParaRPr b="1" sz="1800">
              <a:solidFill>
                <a:srgbClr val="E13241"/>
              </a:solidFill>
            </a:endParaRPr>
          </a:p>
        </p:txBody>
      </p:sp>
      <p:sp>
        <p:nvSpPr>
          <p:cNvPr id="331" name="Google Shape;331;p48"/>
          <p:cNvSpPr txBox="1"/>
          <p:nvPr/>
        </p:nvSpPr>
        <p:spPr>
          <a:xfrm>
            <a:off x="1545925" y="1211975"/>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332" name="Google Shape;332;p48"/>
          <p:cNvSpPr txBox="1"/>
          <p:nvPr/>
        </p:nvSpPr>
        <p:spPr>
          <a:xfrm>
            <a:off x="253300" y="937400"/>
            <a:ext cx="3641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333" name="Google Shape;333;p48"/>
          <p:cNvPicPr preferRelativeResize="0"/>
          <p:nvPr/>
        </p:nvPicPr>
        <p:blipFill>
          <a:blip r:embed="rId3">
            <a:alphaModFix/>
          </a:blip>
          <a:stretch>
            <a:fillRect/>
          </a:stretch>
        </p:blipFill>
        <p:spPr>
          <a:xfrm>
            <a:off x="7730350" y="0"/>
            <a:ext cx="1337600" cy="1337600"/>
          </a:xfrm>
          <a:prstGeom prst="rect">
            <a:avLst/>
          </a:prstGeom>
          <a:noFill/>
          <a:ln>
            <a:noFill/>
          </a:ln>
        </p:spPr>
      </p:pic>
      <p:pic>
        <p:nvPicPr>
          <p:cNvPr id="334" name="Google Shape;334;p48"/>
          <p:cNvPicPr preferRelativeResize="0"/>
          <p:nvPr/>
        </p:nvPicPr>
        <p:blipFill>
          <a:blip r:embed="rId4">
            <a:alphaModFix/>
          </a:blip>
          <a:stretch>
            <a:fillRect/>
          </a:stretch>
        </p:blipFill>
        <p:spPr>
          <a:xfrm>
            <a:off x="4310025" y="1375700"/>
            <a:ext cx="4677364" cy="3100900"/>
          </a:xfrm>
          <a:prstGeom prst="rect">
            <a:avLst/>
          </a:prstGeom>
          <a:noFill/>
          <a:ln>
            <a:noFill/>
          </a:ln>
        </p:spPr>
      </p:pic>
      <p:sp>
        <p:nvSpPr>
          <p:cNvPr id="335" name="Google Shape;335;p48"/>
          <p:cNvSpPr txBox="1"/>
          <p:nvPr/>
        </p:nvSpPr>
        <p:spPr>
          <a:xfrm>
            <a:off x="177375" y="800950"/>
            <a:ext cx="4005000" cy="387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AutoNum type="arabicPeriod"/>
            </a:pPr>
            <a:r>
              <a:rPr lang="en-GB" sz="1200">
                <a:solidFill>
                  <a:schemeClr val="dk1"/>
                </a:solidFill>
              </a:rPr>
              <a:t>Assign and Distribute Materials: Teachers can use Apple Classroom to assign and distribute digital materials to students. This could include instructional documents, templates, or examples of the work you want the children to model.</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GB" sz="1200">
                <a:solidFill>
                  <a:schemeClr val="dk1"/>
                </a:solidFill>
              </a:rPr>
              <a:t>Screen Sharing: Teachers can use the screen sharing feature to display their own work or exemplary work from other students. This allows the whole class to view and discuss the work, facilitating a discussion on what makes it effective or what improvements can be made.</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GB" sz="1200">
                <a:solidFill>
                  <a:schemeClr val="dk1"/>
                </a:solidFill>
              </a:rPr>
              <a:t>Demonstrate the Process: You can use screen sharing to demonstrate the process of completing a task or project. For example, if you want students to create a multimedia presentation, you can show them how to use the presentation software and provide tips and tricks along the way.</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339" name="Shape 339"/>
        <p:cNvGrpSpPr/>
        <p:nvPr/>
      </p:nvGrpSpPr>
      <p:grpSpPr>
        <a:xfrm>
          <a:off x="0" y="0"/>
          <a:ext cx="0" cy="0"/>
          <a:chOff x="0" y="0"/>
          <a:chExt cx="0" cy="0"/>
        </a:xfrm>
      </p:grpSpPr>
      <p:sp>
        <p:nvSpPr>
          <p:cNvPr id="340" name="Google Shape;340;p49"/>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Modelling &amp; Feedback - Apple Classroom</a:t>
            </a:r>
            <a:endParaRPr b="1" sz="1800">
              <a:solidFill>
                <a:srgbClr val="E13241"/>
              </a:solidFill>
            </a:endParaRPr>
          </a:p>
        </p:txBody>
      </p:sp>
      <p:sp>
        <p:nvSpPr>
          <p:cNvPr id="341" name="Google Shape;341;p49"/>
          <p:cNvSpPr txBox="1"/>
          <p:nvPr/>
        </p:nvSpPr>
        <p:spPr>
          <a:xfrm>
            <a:off x="1545925" y="1211975"/>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342" name="Google Shape;342;p49"/>
          <p:cNvSpPr txBox="1"/>
          <p:nvPr/>
        </p:nvSpPr>
        <p:spPr>
          <a:xfrm>
            <a:off x="253300" y="799475"/>
            <a:ext cx="74172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t>4. Provide Feedback in Real-Time: Teachers can use Apple Classroom to monitor students' progress and provide feedback in real-time. This can be especially helpful when students are working on modeling tasks, as you can offer guidance and suggestions as they work.</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5. Peer Review: You can use Apple Classroom to facilitate peer review sessions. Students can share their work with each other and provide constructive feedback. This helps them learn from each other and improve their own work.</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6. Collect and Assess Work: Once students have completed their modeling tasks, you can use Apple Classroom to collect their work digitally. This makes it easier to assess and provide feedback, and it allows for a more organized way of keeping track of students' progress.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7. Collaborative Projects: Encourage collaboration by using Apple Classroom to create groups or pairs of students working on modeling projects together. They can then share their progress and collaborate in real-time.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8. Archive and Share Exemplary Work: After students have completed their modeling tasks, you can archive exemplary work to showcase to future classes. This can serve as a reference point for new students and help set expectations for the quality of work.</a:t>
            </a:r>
            <a:endParaRPr sz="1300"/>
          </a:p>
        </p:txBody>
      </p:sp>
      <p:pic>
        <p:nvPicPr>
          <p:cNvPr id="343" name="Google Shape;343;p49"/>
          <p:cNvPicPr preferRelativeResize="0"/>
          <p:nvPr/>
        </p:nvPicPr>
        <p:blipFill>
          <a:blip r:embed="rId3">
            <a:alphaModFix/>
          </a:blip>
          <a:stretch>
            <a:fillRect/>
          </a:stretch>
        </p:blipFill>
        <p:spPr>
          <a:xfrm>
            <a:off x="7730350" y="0"/>
            <a:ext cx="1337600" cy="1337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347" name="Shape 347"/>
        <p:cNvGrpSpPr/>
        <p:nvPr/>
      </p:nvGrpSpPr>
      <p:grpSpPr>
        <a:xfrm>
          <a:off x="0" y="0"/>
          <a:ext cx="0" cy="0"/>
          <a:chOff x="0" y="0"/>
          <a:chExt cx="0" cy="0"/>
        </a:xfrm>
      </p:grpSpPr>
      <p:sp>
        <p:nvSpPr>
          <p:cNvPr id="348" name="Google Shape;348;p50"/>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Modelling - Tandem Writing</a:t>
            </a:r>
            <a:endParaRPr b="1" sz="1800">
              <a:solidFill>
                <a:srgbClr val="E13241"/>
              </a:solidFill>
            </a:endParaRPr>
          </a:p>
        </p:txBody>
      </p:sp>
      <p:sp>
        <p:nvSpPr>
          <p:cNvPr id="349" name="Google Shape;349;p50"/>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350" name="Google Shape;350;p50"/>
          <p:cNvSpPr txBox="1"/>
          <p:nvPr/>
        </p:nvSpPr>
        <p:spPr>
          <a:xfrm>
            <a:off x="214325" y="837000"/>
            <a:ext cx="4618200" cy="385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rPr>
              <a:t>A collaborative writing activity where teacher/TA/children take turns writing or contributing to a piece of written work. Tandem writing provides an interactive and cooperative approach to writing that enhances students' writing abilities, promotes communication and collaboration, and cultivates a sense of ownership and pride in the written work.</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The teacher and the child form a ‘partnership’ for the writing activity. This one-on-one interaction allows the teacher to provide individualised support and guidance tailored to the child's needs and abilities.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The teacher and the child take turns writing or contributing to the written piece. They might alternate after a sentence, paragraph, or designated time interval.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The teacher models writing skills and strategies, providing demonstrations and explanations as they write together. The child actively participates and contributes their ideas, thoughts, and sentences.</a:t>
            </a:r>
            <a:endParaRPr sz="1100">
              <a:solidFill>
                <a:schemeClr val="dk1"/>
              </a:solidFill>
            </a:endParaRPr>
          </a:p>
        </p:txBody>
      </p:sp>
      <p:pic>
        <p:nvPicPr>
          <p:cNvPr id="351" name="Google Shape;351;p50"/>
          <p:cNvPicPr preferRelativeResize="0"/>
          <p:nvPr/>
        </p:nvPicPr>
        <p:blipFill rotWithShape="1">
          <a:blip r:embed="rId3">
            <a:alphaModFix/>
          </a:blip>
          <a:srcRect b="36118" l="0" r="0" t="0"/>
          <a:stretch/>
        </p:blipFill>
        <p:spPr>
          <a:xfrm>
            <a:off x="4894300" y="1167788"/>
            <a:ext cx="4093100" cy="28079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355" name="Shape 355"/>
        <p:cNvGrpSpPr/>
        <p:nvPr/>
      </p:nvGrpSpPr>
      <p:grpSpPr>
        <a:xfrm>
          <a:off x="0" y="0"/>
          <a:ext cx="0" cy="0"/>
          <a:chOff x="0" y="0"/>
          <a:chExt cx="0" cy="0"/>
        </a:xfrm>
      </p:grpSpPr>
      <p:sp>
        <p:nvSpPr>
          <p:cNvPr id="356" name="Google Shape;356;p51"/>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Modelling - I do, You do, We do</a:t>
            </a:r>
            <a:endParaRPr b="1" sz="1800">
              <a:solidFill>
                <a:srgbClr val="E13241"/>
              </a:solidFill>
            </a:endParaRPr>
          </a:p>
        </p:txBody>
      </p:sp>
      <p:sp>
        <p:nvSpPr>
          <p:cNvPr id="357" name="Google Shape;357;p51"/>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358" name="Google Shape;358;p51"/>
          <p:cNvPicPr preferRelativeResize="0"/>
          <p:nvPr/>
        </p:nvPicPr>
        <p:blipFill>
          <a:blip r:embed="rId3">
            <a:alphaModFix/>
          </a:blip>
          <a:stretch>
            <a:fillRect/>
          </a:stretch>
        </p:blipFill>
        <p:spPr>
          <a:xfrm>
            <a:off x="5709498" y="61210"/>
            <a:ext cx="2611250" cy="801475"/>
          </a:xfrm>
          <a:prstGeom prst="rect">
            <a:avLst/>
          </a:prstGeom>
          <a:noFill/>
          <a:ln>
            <a:noFill/>
          </a:ln>
        </p:spPr>
      </p:pic>
      <p:sp>
        <p:nvSpPr>
          <p:cNvPr id="359" name="Google Shape;359;p51"/>
          <p:cNvSpPr txBox="1"/>
          <p:nvPr/>
        </p:nvSpPr>
        <p:spPr>
          <a:xfrm>
            <a:off x="156600" y="795350"/>
            <a:ext cx="8552700" cy="424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rPr>
              <a:t>The "I Do, You Do" approach involves a gradual shift of responsibility from the teacher to the students, promoting active engagement and independent learning.</a:t>
            </a:r>
            <a:endParaRPr sz="1100">
              <a:solidFill>
                <a:schemeClr val="dk1"/>
              </a:solidFill>
            </a:endParaRPr>
          </a:p>
          <a:p>
            <a:pPr indent="0" lvl="0" marL="0" rtl="0" algn="l">
              <a:lnSpc>
                <a:spcPct val="115000"/>
              </a:lnSpc>
              <a:spcBef>
                <a:spcPts val="0"/>
              </a:spcBef>
              <a:spcAft>
                <a:spcPts val="0"/>
              </a:spcAft>
              <a:buNone/>
            </a:pPr>
            <a:r>
              <a:rPr b="1" lang="en-GB" sz="1100" u="sng">
                <a:solidFill>
                  <a:schemeClr val="dk1"/>
                </a:solidFill>
              </a:rPr>
              <a:t>"I Do" Stage:</a:t>
            </a:r>
            <a:endParaRPr b="1" sz="1100" u="sng">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rPr>
              <a:t>Teacher-led Instruction: In this stage, the teacher takes the lead and provides explicit instruction or demonstration of the concept or skill. The teacher models and explains the steps, thought processes, or strategies involved.</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rPr>
              <a:t>Thinking Aloud: The teacher verbalises their thinking, reasoning, and problem-solving steps, making their thought process visible to the students. This helps students understand the cognitive processes and decision-making involved in the task.</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rPr>
              <a:t>Scaffolded Support: The teacher provides scaffolding, such as prompts, cues, or guided questions, to support student understanding and facilitate their learning. This support gradually decreases as students gain mastery.</a:t>
            </a:r>
            <a:endParaRPr sz="1100">
              <a:solidFill>
                <a:schemeClr val="dk1"/>
              </a:solidFill>
            </a:endParaRPr>
          </a:p>
          <a:p>
            <a:pPr indent="0" lvl="0" marL="0" rtl="0" algn="l">
              <a:lnSpc>
                <a:spcPct val="115000"/>
              </a:lnSpc>
              <a:spcBef>
                <a:spcPts val="0"/>
              </a:spcBef>
              <a:spcAft>
                <a:spcPts val="0"/>
              </a:spcAft>
              <a:buNone/>
            </a:pPr>
            <a:r>
              <a:rPr b="1" lang="en-GB" sz="1100" u="sng">
                <a:solidFill>
                  <a:schemeClr val="dk1"/>
                </a:solidFill>
              </a:rPr>
              <a:t>"We Do" Stage:</a:t>
            </a:r>
            <a:endParaRPr b="1" sz="1100" u="sng">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rPr>
              <a:t>Guided Practice: In this stage, the teacher and students engage in collaborative or guided practice. The teacher and students work together on examples, exercises, or tasks related to the concept or skill.</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rPr>
              <a:t>Shared Responsibility: The teacher gradually shares responsibility with the students, allowing them to actively participate and apply what they have learned. The teacher provides guidance, clarifications, and feedback as needed.</a:t>
            </a:r>
            <a:endParaRPr sz="1100">
              <a:solidFill>
                <a:schemeClr val="dk1"/>
              </a:solidFill>
            </a:endParaRPr>
          </a:p>
          <a:p>
            <a:pPr indent="0" lvl="0" marL="0" rtl="0" algn="l">
              <a:lnSpc>
                <a:spcPct val="115000"/>
              </a:lnSpc>
              <a:spcBef>
                <a:spcPts val="0"/>
              </a:spcBef>
              <a:spcAft>
                <a:spcPts val="0"/>
              </a:spcAft>
              <a:buNone/>
            </a:pPr>
            <a:r>
              <a:rPr b="1" lang="en-GB" sz="1100" u="sng">
                <a:solidFill>
                  <a:schemeClr val="dk1"/>
                </a:solidFill>
              </a:rPr>
              <a:t>"You Do" Stage:</a:t>
            </a:r>
            <a:endParaRPr b="1" sz="1100" u="sng">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rPr>
              <a:t>Independent Practice: In this stage, students transition to independent practice. They apply the knowledge, skills, or strategies they have learned to complete tasks or exercises on their own.</a:t>
            </a:r>
            <a:endParaRPr sz="1100">
              <a:solidFill>
                <a:schemeClr val="dk1"/>
              </a:solidFill>
            </a:endParaRPr>
          </a:p>
          <a:p>
            <a:pPr indent="-298450" lvl="1" marL="914400" rtl="0" algn="l">
              <a:lnSpc>
                <a:spcPct val="115000"/>
              </a:lnSpc>
              <a:spcBef>
                <a:spcPts val="0"/>
              </a:spcBef>
              <a:spcAft>
                <a:spcPts val="0"/>
              </a:spcAft>
              <a:buClr>
                <a:schemeClr val="dk1"/>
              </a:buClr>
              <a:buSzPts val="1100"/>
              <a:buChar char="●"/>
            </a:pPr>
            <a:r>
              <a:rPr lang="en-GB" sz="1100">
                <a:solidFill>
                  <a:schemeClr val="dk1"/>
                </a:solidFill>
              </a:rPr>
              <a:t>Teacher Monitoring: The teacher monitors students' progress, provides individualised support, and offers feedback to guide their independent work. This monitoring helps identify areas where additional support or instruction may be needed.</a:t>
            </a:r>
            <a:endParaRPr sz="11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363" name="Shape 363"/>
        <p:cNvGrpSpPr/>
        <p:nvPr/>
      </p:nvGrpSpPr>
      <p:grpSpPr>
        <a:xfrm>
          <a:off x="0" y="0"/>
          <a:ext cx="0" cy="0"/>
          <a:chOff x="0" y="0"/>
          <a:chExt cx="0" cy="0"/>
        </a:xfrm>
      </p:grpSpPr>
      <p:sp>
        <p:nvSpPr>
          <p:cNvPr id="364" name="Google Shape;364;p52"/>
          <p:cNvSpPr txBox="1"/>
          <p:nvPr/>
        </p:nvSpPr>
        <p:spPr>
          <a:xfrm>
            <a:off x="152400" y="98075"/>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Modelling - Working Walls</a:t>
            </a:r>
            <a:endParaRPr b="1" sz="1800">
              <a:solidFill>
                <a:srgbClr val="E13241"/>
              </a:solidFill>
            </a:endParaRPr>
          </a:p>
        </p:txBody>
      </p:sp>
      <p:sp>
        <p:nvSpPr>
          <p:cNvPr id="365" name="Google Shape;365;p52"/>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366" name="Google Shape;366;p52"/>
          <p:cNvPicPr preferRelativeResize="0"/>
          <p:nvPr/>
        </p:nvPicPr>
        <p:blipFill>
          <a:blip r:embed="rId3">
            <a:alphaModFix/>
          </a:blip>
          <a:stretch>
            <a:fillRect/>
          </a:stretch>
        </p:blipFill>
        <p:spPr>
          <a:xfrm>
            <a:off x="3803100" y="406713"/>
            <a:ext cx="5086675" cy="4330075"/>
          </a:xfrm>
          <a:prstGeom prst="rect">
            <a:avLst/>
          </a:prstGeom>
          <a:noFill/>
          <a:ln>
            <a:noFill/>
          </a:ln>
        </p:spPr>
      </p:pic>
      <p:sp>
        <p:nvSpPr>
          <p:cNvPr id="367" name="Google Shape;367;p52"/>
          <p:cNvSpPr txBox="1"/>
          <p:nvPr/>
        </p:nvSpPr>
        <p:spPr>
          <a:xfrm>
            <a:off x="156600" y="559775"/>
            <a:ext cx="3438600" cy="41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900">
                <a:solidFill>
                  <a:schemeClr val="dk1"/>
                </a:solidFill>
              </a:rPr>
              <a:t>Visual Learning:</a:t>
            </a:r>
            <a:r>
              <a:rPr lang="en-GB" sz="900">
                <a:solidFill>
                  <a:schemeClr val="dk1"/>
                </a:solidFill>
              </a:rPr>
              <a:t> Working walls serve as a visual aid that supports students' understanding and learning. By displaying key information, concepts, and examples related to the current topics or subjects being taught, working walls help students make connections and reinforce their learning through visual cues.</a:t>
            </a:r>
            <a:endParaRPr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rPr i="1" lang="en-GB" sz="900">
                <a:solidFill>
                  <a:schemeClr val="dk1"/>
                </a:solidFill>
              </a:rPr>
              <a:t>This can be done across any subject area and is minimal preparation and effort. </a:t>
            </a:r>
            <a:endParaRPr i="1"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rPr b="1" lang="en-GB" sz="900">
                <a:solidFill>
                  <a:schemeClr val="dk1"/>
                </a:solidFill>
              </a:rPr>
              <a:t>Reference Point:</a:t>
            </a:r>
            <a:r>
              <a:rPr lang="en-GB" sz="900">
                <a:solidFill>
                  <a:schemeClr val="dk1"/>
                </a:solidFill>
              </a:rPr>
              <a:t> Working walls provide a readily accessible reference point for students during their lessons. They act as a constant reminder of important information, vocabulary, and strategies, enabling students to independently access and reinforce their learning. This can enhance their confidence and sense of ownership over their education.</a:t>
            </a:r>
            <a:endParaRPr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rPr b="1" lang="en-GB" sz="900">
                <a:solidFill>
                  <a:schemeClr val="dk1"/>
                </a:solidFill>
              </a:rPr>
              <a:t>Scaffolding</a:t>
            </a:r>
            <a:r>
              <a:rPr lang="en-GB" sz="900">
                <a:solidFill>
                  <a:schemeClr val="dk1"/>
                </a:solidFill>
              </a:rPr>
              <a:t>: Can provide step by step guides or frameworks. These aids help children break down complex concepts or tasks into more manageable steps. </a:t>
            </a:r>
            <a:endParaRPr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rPr b="1" lang="en-GB" sz="900">
                <a:solidFill>
                  <a:schemeClr val="dk1"/>
                </a:solidFill>
              </a:rPr>
              <a:t>Vocabulary development:</a:t>
            </a:r>
            <a:r>
              <a:rPr lang="en-GB" sz="900">
                <a:solidFill>
                  <a:schemeClr val="dk1"/>
                </a:solidFill>
              </a:rPr>
              <a:t> Working walls often have key vocabulary (can also be in the children’s home language) meaning students can expand their vocabulary and develop better writing skills.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3241"/>
        </a:solidFill>
      </p:bgPr>
    </p:bg>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0"/>
            <a:ext cx="2409124" cy="1554326"/>
          </a:xfrm>
          <a:prstGeom prst="rect">
            <a:avLst/>
          </a:prstGeom>
          <a:noFill/>
          <a:ln>
            <a:noFill/>
          </a:ln>
        </p:spPr>
      </p:pic>
      <p:pic>
        <p:nvPicPr>
          <p:cNvPr id="85" name="Google Shape;85;p17"/>
          <p:cNvPicPr preferRelativeResize="0"/>
          <p:nvPr/>
        </p:nvPicPr>
        <p:blipFill>
          <a:blip r:embed="rId3">
            <a:alphaModFix/>
          </a:blip>
          <a:stretch>
            <a:fillRect/>
          </a:stretch>
        </p:blipFill>
        <p:spPr>
          <a:xfrm rot="10800000">
            <a:off x="6734875" y="3589175"/>
            <a:ext cx="2409124" cy="1554326"/>
          </a:xfrm>
          <a:prstGeom prst="rect">
            <a:avLst/>
          </a:prstGeom>
          <a:noFill/>
          <a:ln>
            <a:noFill/>
          </a:ln>
        </p:spPr>
      </p:pic>
      <p:sp>
        <p:nvSpPr>
          <p:cNvPr id="86" name="Google Shape;86;p17"/>
          <p:cNvSpPr txBox="1"/>
          <p:nvPr/>
        </p:nvSpPr>
        <p:spPr>
          <a:xfrm>
            <a:off x="1284150" y="1152613"/>
            <a:ext cx="6575700" cy="183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GB" sz="3500">
                <a:solidFill>
                  <a:schemeClr val="lt1"/>
                </a:solidFill>
              </a:rPr>
              <a:t>The simplest prescription for improving education must be dollops of feedback.</a:t>
            </a:r>
            <a:endParaRPr b="1" i="1" sz="3500">
              <a:solidFill>
                <a:schemeClr val="lt1"/>
              </a:solidFill>
            </a:endParaRPr>
          </a:p>
        </p:txBody>
      </p:sp>
      <p:sp>
        <p:nvSpPr>
          <p:cNvPr id="87" name="Google Shape;87;p17"/>
          <p:cNvSpPr txBox="1"/>
          <p:nvPr/>
        </p:nvSpPr>
        <p:spPr>
          <a:xfrm>
            <a:off x="1284150" y="3350088"/>
            <a:ext cx="6575700" cy="64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GB" sz="3500">
                <a:solidFill>
                  <a:schemeClr val="lt1"/>
                </a:solidFill>
              </a:rPr>
              <a:t>- John Hattie</a:t>
            </a:r>
            <a:endParaRPr b="1" sz="35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371" name="Shape 371"/>
        <p:cNvGrpSpPr/>
        <p:nvPr/>
      </p:nvGrpSpPr>
      <p:grpSpPr>
        <a:xfrm>
          <a:off x="0" y="0"/>
          <a:ext cx="0" cy="0"/>
          <a:chOff x="0" y="0"/>
          <a:chExt cx="0" cy="0"/>
        </a:xfrm>
      </p:grpSpPr>
      <p:sp>
        <p:nvSpPr>
          <p:cNvPr id="372" name="Google Shape;372;p53"/>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Modelling - Working Walls Examples</a:t>
            </a:r>
            <a:endParaRPr b="1" sz="1800">
              <a:solidFill>
                <a:srgbClr val="E13241"/>
              </a:solidFill>
            </a:endParaRPr>
          </a:p>
        </p:txBody>
      </p:sp>
      <p:sp>
        <p:nvSpPr>
          <p:cNvPr id="373" name="Google Shape;373;p53"/>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374" name="Google Shape;374;p53"/>
          <p:cNvPicPr preferRelativeResize="0"/>
          <p:nvPr/>
        </p:nvPicPr>
        <p:blipFill>
          <a:blip r:embed="rId3">
            <a:alphaModFix/>
          </a:blip>
          <a:stretch>
            <a:fillRect/>
          </a:stretch>
        </p:blipFill>
        <p:spPr>
          <a:xfrm>
            <a:off x="156600" y="759525"/>
            <a:ext cx="4010646" cy="1678875"/>
          </a:xfrm>
          <a:prstGeom prst="rect">
            <a:avLst/>
          </a:prstGeom>
          <a:noFill/>
          <a:ln>
            <a:noFill/>
          </a:ln>
        </p:spPr>
      </p:pic>
      <p:pic>
        <p:nvPicPr>
          <p:cNvPr id="375" name="Google Shape;375;p53"/>
          <p:cNvPicPr preferRelativeResize="0"/>
          <p:nvPr/>
        </p:nvPicPr>
        <p:blipFill rotWithShape="1">
          <a:blip r:embed="rId4">
            <a:alphaModFix/>
          </a:blip>
          <a:srcRect b="15782" l="0" r="0" t="0"/>
          <a:stretch/>
        </p:blipFill>
        <p:spPr>
          <a:xfrm>
            <a:off x="5355750" y="195275"/>
            <a:ext cx="2948550" cy="2875846"/>
          </a:xfrm>
          <a:prstGeom prst="rect">
            <a:avLst/>
          </a:prstGeom>
          <a:noFill/>
          <a:ln>
            <a:noFill/>
          </a:ln>
        </p:spPr>
      </p:pic>
      <p:pic>
        <p:nvPicPr>
          <p:cNvPr id="376" name="Google Shape;376;p53"/>
          <p:cNvPicPr preferRelativeResize="0"/>
          <p:nvPr/>
        </p:nvPicPr>
        <p:blipFill rotWithShape="1">
          <a:blip r:embed="rId5">
            <a:alphaModFix/>
          </a:blip>
          <a:srcRect b="9420" l="0" r="4652" t="0"/>
          <a:stretch/>
        </p:blipFill>
        <p:spPr>
          <a:xfrm>
            <a:off x="5824338" y="3263471"/>
            <a:ext cx="2011384" cy="1678879"/>
          </a:xfrm>
          <a:prstGeom prst="rect">
            <a:avLst/>
          </a:prstGeom>
          <a:noFill/>
          <a:ln>
            <a:noFill/>
          </a:ln>
        </p:spPr>
      </p:pic>
      <p:pic>
        <p:nvPicPr>
          <p:cNvPr id="377" name="Google Shape;377;p53"/>
          <p:cNvPicPr preferRelativeResize="0"/>
          <p:nvPr/>
        </p:nvPicPr>
        <p:blipFill rotWithShape="1">
          <a:blip r:embed="rId6">
            <a:alphaModFix/>
          </a:blip>
          <a:srcRect b="0" l="0" r="4039" t="0"/>
          <a:stretch/>
        </p:blipFill>
        <p:spPr>
          <a:xfrm>
            <a:off x="566613" y="2571750"/>
            <a:ext cx="3190626" cy="2370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381" name="Shape 381"/>
        <p:cNvGrpSpPr/>
        <p:nvPr/>
      </p:nvGrpSpPr>
      <p:grpSpPr>
        <a:xfrm>
          <a:off x="0" y="0"/>
          <a:ext cx="0" cy="0"/>
          <a:chOff x="0" y="0"/>
          <a:chExt cx="0" cy="0"/>
        </a:xfrm>
      </p:grpSpPr>
      <p:sp>
        <p:nvSpPr>
          <p:cNvPr id="382" name="Google Shape;382;p54"/>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Challenges to extend learning </a:t>
            </a:r>
            <a:endParaRPr b="1" sz="1800">
              <a:solidFill>
                <a:srgbClr val="E13241"/>
              </a:solidFill>
            </a:endParaRPr>
          </a:p>
        </p:txBody>
      </p:sp>
      <p:sp>
        <p:nvSpPr>
          <p:cNvPr id="383" name="Google Shape;383;p54"/>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384" name="Google Shape;384;p54"/>
          <p:cNvSpPr txBox="1"/>
          <p:nvPr/>
        </p:nvSpPr>
        <p:spPr>
          <a:xfrm>
            <a:off x="118250" y="934350"/>
            <a:ext cx="4041900" cy="334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rPr>
              <a:t>Using challenges to extend a student's learning is an effective way to promote student engagement, curiosity, and critical thinking skills. By providing students with challenging tasks that are just beyond their current level of understanding or ability, we can encourage them to think more deeply about the subject matter and develop their problem-solving skills.</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Additionally, challenging tasks can help to foster a love of learning by providing students with an opportunity to explore new concepts and ideas in a meaningful and engaging way.</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b="1" lang="en-GB" sz="1200" u="sng">
                <a:solidFill>
                  <a:schemeClr val="dk1"/>
                </a:solidFill>
              </a:rPr>
              <a:t>Have a challenge ready at the end of a lesson or have it available for the beginning of the next lesson.</a:t>
            </a:r>
            <a:endParaRPr b="1" sz="1200" u="sng">
              <a:solidFill>
                <a:schemeClr val="dk1"/>
              </a:solidFill>
            </a:endParaRPr>
          </a:p>
        </p:txBody>
      </p:sp>
      <p:pic>
        <p:nvPicPr>
          <p:cNvPr id="385" name="Google Shape;385;p54"/>
          <p:cNvPicPr preferRelativeResize="0"/>
          <p:nvPr/>
        </p:nvPicPr>
        <p:blipFill>
          <a:blip r:embed="rId3">
            <a:alphaModFix/>
          </a:blip>
          <a:stretch>
            <a:fillRect/>
          </a:stretch>
        </p:blipFill>
        <p:spPr>
          <a:xfrm>
            <a:off x="4193726" y="726225"/>
            <a:ext cx="4874524" cy="3691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389" name="Shape 389"/>
        <p:cNvGrpSpPr/>
        <p:nvPr/>
      </p:nvGrpSpPr>
      <p:grpSpPr>
        <a:xfrm>
          <a:off x="0" y="0"/>
          <a:ext cx="0" cy="0"/>
          <a:chOff x="0" y="0"/>
          <a:chExt cx="0" cy="0"/>
        </a:xfrm>
      </p:grpSpPr>
      <p:sp>
        <p:nvSpPr>
          <p:cNvPr id="390" name="Google Shape;390;p55"/>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Challenges to extend learning - benefits </a:t>
            </a:r>
            <a:endParaRPr b="1" sz="1800">
              <a:solidFill>
                <a:srgbClr val="E13241"/>
              </a:solidFill>
            </a:endParaRPr>
          </a:p>
        </p:txBody>
      </p:sp>
      <p:sp>
        <p:nvSpPr>
          <p:cNvPr id="391" name="Google Shape;391;p55"/>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392" name="Google Shape;392;p55"/>
          <p:cNvSpPr txBox="1"/>
          <p:nvPr/>
        </p:nvSpPr>
        <p:spPr>
          <a:xfrm>
            <a:off x="118250" y="934350"/>
            <a:ext cx="4041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393" name="Google Shape;393;p55"/>
          <p:cNvSpPr txBox="1"/>
          <p:nvPr/>
        </p:nvSpPr>
        <p:spPr>
          <a:xfrm>
            <a:off x="260100" y="692800"/>
            <a:ext cx="8623800" cy="40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Increased Engagement:</a:t>
            </a:r>
            <a:r>
              <a:rPr lang="en-GB" sz="1100">
                <a:solidFill>
                  <a:schemeClr val="dk1"/>
                </a:solidFill>
              </a:rPr>
              <a:t> Challenges provide students with exciting and stimulating tasks that grab their attention and make learning more enjoyable.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Critical Thinking Skills:</a:t>
            </a:r>
            <a:r>
              <a:rPr lang="en-GB" sz="1100">
                <a:solidFill>
                  <a:schemeClr val="dk1"/>
                </a:solidFill>
              </a:rPr>
              <a:t>  By engaging in challenges, students learn to think independently and develop their own strategies for overcoming obstacles.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Higher-Level Learning:</a:t>
            </a:r>
            <a:r>
              <a:rPr lang="en-GB" sz="1100">
                <a:solidFill>
                  <a:schemeClr val="dk1"/>
                </a:solidFill>
              </a:rPr>
              <a:t> Challenges push students beyond basic knowledge acquisition and promote higher-level thinking skills. They encourage students to delve deeper into a subject, explore complex concepts, and make connections across different areas of learning.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Collaboration and Communication:</a:t>
            </a:r>
            <a:r>
              <a:rPr lang="en-GB" sz="1100">
                <a:solidFill>
                  <a:schemeClr val="dk1"/>
                </a:solidFill>
              </a:rPr>
              <a:t> Many challenges involve collaborative activities, where students work together to solve problems or accomplish a task. This fosters teamwork, communication, and cooperation among students. They learn to express their ideas, listen to others, negotiate, and share responsibilities.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Resilience and Perseverance: </a:t>
            </a:r>
            <a:r>
              <a:rPr lang="en-GB" sz="1100">
                <a:solidFill>
                  <a:schemeClr val="dk1"/>
                </a:solidFill>
              </a:rPr>
              <a:t>Challenges often present students with difficulties and setbacks. However, by overcoming these challenges, students learn the value of resilience, perseverance, and a growth mindset. </a:t>
            </a:r>
            <a:endParaRPr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GB" sz="1100">
                <a:solidFill>
                  <a:schemeClr val="dk1"/>
                </a:solidFill>
              </a:rPr>
              <a:t>Personalised Learning: </a:t>
            </a:r>
            <a:r>
              <a:rPr lang="en-GB" sz="1100">
                <a:solidFill>
                  <a:schemeClr val="dk1"/>
                </a:solidFill>
              </a:rPr>
              <a:t>Challenges can be tailored to suit individual students' needs, allowing for personalised learning experiences. Teachers can provide different levels of difficulty or modify challenges based on students' interests and abilities.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397" name="Shape 397"/>
        <p:cNvGrpSpPr/>
        <p:nvPr/>
      </p:nvGrpSpPr>
      <p:grpSpPr>
        <a:xfrm>
          <a:off x="0" y="0"/>
          <a:ext cx="0" cy="0"/>
          <a:chOff x="0" y="0"/>
          <a:chExt cx="0" cy="0"/>
        </a:xfrm>
      </p:grpSpPr>
      <p:sp>
        <p:nvSpPr>
          <p:cNvPr id="398" name="Google Shape;398;p56"/>
          <p:cNvSpPr txBox="1"/>
          <p:nvPr/>
        </p:nvSpPr>
        <p:spPr>
          <a:xfrm>
            <a:off x="253300" y="231100"/>
            <a:ext cx="8673300" cy="67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Challenges to extend learning - examples </a:t>
            </a:r>
            <a:endParaRPr b="1" sz="1800">
              <a:solidFill>
                <a:srgbClr val="E13241"/>
              </a:solidFill>
            </a:endParaRPr>
          </a:p>
          <a:p>
            <a:pPr indent="0" lvl="0" marL="0" rtl="0" algn="l">
              <a:lnSpc>
                <a:spcPct val="115000"/>
              </a:lnSpc>
              <a:spcBef>
                <a:spcPts val="0"/>
              </a:spcBef>
              <a:spcAft>
                <a:spcPts val="0"/>
              </a:spcAft>
              <a:buClr>
                <a:schemeClr val="dk1"/>
              </a:buClr>
              <a:buSzPts val="1100"/>
              <a:buFont typeface="Arial"/>
              <a:buNone/>
            </a:pPr>
            <a:r>
              <a:rPr b="1" lang="en-GB" sz="1100" u="sng">
                <a:solidFill>
                  <a:schemeClr val="dk1"/>
                </a:solidFill>
              </a:rPr>
              <a:t>Use the time you would normally spend ‘marking’ to make challenges for your children to complete the following day/week. </a:t>
            </a:r>
            <a:endParaRPr b="1" sz="1800">
              <a:solidFill>
                <a:srgbClr val="E13241"/>
              </a:solidFill>
            </a:endParaRPr>
          </a:p>
        </p:txBody>
      </p:sp>
      <p:sp>
        <p:nvSpPr>
          <p:cNvPr id="399" name="Google Shape;399;p56"/>
          <p:cNvSpPr txBox="1"/>
          <p:nvPr/>
        </p:nvSpPr>
        <p:spPr>
          <a:xfrm>
            <a:off x="-266525" y="1111725"/>
            <a:ext cx="6887400" cy="38697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Clr>
                <a:schemeClr val="dk1"/>
              </a:buClr>
              <a:buSzPts val="1400"/>
              <a:buChar char="●"/>
            </a:pPr>
            <a:r>
              <a:rPr b="1" lang="en-GB">
                <a:solidFill>
                  <a:schemeClr val="dk1"/>
                </a:solidFill>
              </a:rPr>
              <a:t>Odd one out</a:t>
            </a:r>
            <a:r>
              <a:rPr lang="en-GB">
                <a:solidFill>
                  <a:schemeClr val="dk1"/>
                </a:solidFill>
              </a:rPr>
              <a:t> - can be used in ANY subject</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b="1" lang="en-GB">
                <a:solidFill>
                  <a:schemeClr val="dk1"/>
                </a:solidFill>
              </a:rPr>
              <a:t>Rank in difficulty/effectiveness.</a:t>
            </a:r>
            <a:r>
              <a:rPr lang="en-GB">
                <a:solidFill>
                  <a:schemeClr val="dk1"/>
                </a:solidFill>
              </a:rPr>
              <a:t> (Rank the words by most effective, least effective. Bad, poor, awful, grim), or Rank the difficulty of division questions etc.</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b="1" lang="en-GB">
                <a:solidFill>
                  <a:schemeClr val="dk1"/>
                </a:solidFill>
              </a:rPr>
              <a:t>True or false? Agree or disagree?</a:t>
            </a:r>
            <a:r>
              <a:rPr lang="en-GB">
                <a:solidFill>
                  <a:schemeClr val="dk1"/>
                </a:solidFill>
              </a:rPr>
              <a:t> Why? </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b="1" lang="en-GB">
                <a:solidFill>
                  <a:schemeClr val="dk1"/>
                </a:solidFill>
              </a:rPr>
              <a:t>White Rose Maths </a:t>
            </a:r>
            <a:r>
              <a:rPr lang="en-GB">
                <a:solidFill>
                  <a:schemeClr val="dk1"/>
                </a:solidFill>
              </a:rPr>
              <a:t>- problem solving and reasoning activities</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b="1" lang="en-GB">
                <a:solidFill>
                  <a:schemeClr val="dk1"/>
                </a:solidFill>
              </a:rPr>
              <a:t>Focus Maths</a:t>
            </a:r>
            <a:endParaRPr b="1">
              <a:solidFill>
                <a:schemeClr val="dk1"/>
              </a:solidFill>
            </a:endParaRPr>
          </a:p>
          <a:p>
            <a:pPr indent="-317500" lvl="0" marL="914400" rtl="0" algn="l">
              <a:lnSpc>
                <a:spcPct val="115000"/>
              </a:lnSpc>
              <a:spcBef>
                <a:spcPts val="0"/>
              </a:spcBef>
              <a:spcAft>
                <a:spcPts val="0"/>
              </a:spcAft>
              <a:buClr>
                <a:schemeClr val="dk1"/>
              </a:buClr>
              <a:buSzPts val="1400"/>
              <a:buChar char="●"/>
            </a:pPr>
            <a:r>
              <a:rPr b="1" lang="en-GB">
                <a:solidFill>
                  <a:schemeClr val="dk1"/>
                </a:solidFill>
              </a:rPr>
              <a:t>I See Reasoning</a:t>
            </a:r>
            <a:endParaRPr b="1">
              <a:solidFill>
                <a:schemeClr val="dk1"/>
              </a:solidFill>
            </a:endParaRPr>
          </a:p>
          <a:p>
            <a:pPr indent="-317500" lvl="0" marL="914400" rtl="0" algn="l">
              <a:lnSpc>
                <a:spcPct val="115000"/>
              </a:lnSpc>
              <a:spcBef>
                <a:spcPts val="0"/>
              </a:spcBef>
              <a:spcAft>
                <a:spcPts val="0"/>
              </a:spcAft>
              <a:buClr>
                <a:schemeClr val="dk1"/>
              </a:buClr>
              <a:buSzPts val="1400"/>
              <a:buChar char="●"/>
            </a:pPr>
            <a:r>
              <a:rPr b="1" lang="en-GB">
                <a:solidFill>
                  <a:schemeClr val="dk1"/>
                </a:solidFill>
              </a:rPr>
              <a:t>Where is the Maths</a:t>
            </a:r>
            <a:r>
              <a:rPr lang="en-GB">
                <a:solidFill>
                  <a:schemeClr val="dk1"/>
                </a:solidFill>
              </a:rPr>
              <a:t>? QR code below - any year group can use any. Ask children WHERE they can see Maths in the picture. Let them decide by themselves or give them an objective from Complete Maths and ask them to find the specific Maths in the picture. For example, can you see any lines of symmetry? Can you make any fact families?</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b="1" lang="en-GB">
                <a:solidFill>
                  <a:schemeClr val="dk1"/>
                </a:solidFill>
              </a:rPr>
              <a:t>Vocab Lab App</a:t>
            </a:r>
            <a:r>
              <a:rPr lang="en-GB">
                <a:solidFill>
                  <a:schemeClr val="dk1"/>
                </a:solidFill>
              </a:rPr>
              <a:t> - can you up-level any words?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400" name="Google Shape;400;p56"/>
          <p:cNvSpPr txBox="1"/>
          <p:nvPr/>
        </p:nvSpPr>
        <p:spPr>
          <a:xfrm>
            <a:off x="679400" y="1660800"/>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01" name="Google Shape;401;p56">
            <a:hlinkClick r:id="rId3"/>
          </p:cNvPr>
          <p:cNvPicPr preferRelativeResize="0"/>
          <p:nvPr/>
        </p:nvPicPr>
        <p:blipFill>
          <a:blip r:embed="rId4">
            <a:alphaModFix/>
          </a:blip>
          <a:stretch>
            <a:fillRect/>
          </a:stretch>
        </p:blipFill>
        <p:spPr>
          <a:xfrm>
            <a:off x="7394150" y="876125"/>
            <a:ext cx="933450" cy="1000125"/>
          </a:xfrm>
          <a:prstGeom prst="rect">
            <a:avLst/>
          </a:prstGeom>
          <a:noFill/>
          <a:ln>
            <a:noFill/>
          </a:ln>
        </p:spPr>
      </p:pic>
      <p:sp>
        <p:nvSpPr>
          <p:cNvPr id="402" name="Google Shape;402;p56"/>
          <p:cNvSpPr txBox="1"/>
          <p:nvPr/>
        </p:nvSpPr>
        <p:spPr>
          <a:xfrm>
            <a:off x="7394150" y="1876250"/>
            <a:ext cx="1870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t>Focus Maths</a:t>
            </a:r>
            <a:endParaRPr sz="1100"/>
          </a:p>
        </p:txBody>
      </p:sp>
      <p:pic>
        <p:nvPicPr>
          <p:cNvPr id="403" name="Google Shape;403;p56">
            <a:hlinkClick r:id="rId5"/>
          </p:cNvPr>
          <p:cNvPicPr preferRelativeResize="0"/>
          <p:nvPr/>
        </p:nvPicPr>
        <p:blipFill>
          <a:blip r:embed="rId6">
            <a:alphaModFix/>
          </a:blip>
          <a:stretch>
            <a:fillRect/>
          </a:stretch>
        </p:blipFill>
        <p:spPr>
          <a:xfrm>
            <a:off x="7409200" y="2156350"/>
            <a:ext cx="933450" cy="978321"/>
          </a:xfrm>
          <a:prstGeom prst="rect">
            <a:avLst/>
          </a:prstGeom>
          <a:noFill/>
          <a:ln>
            <a:noFill/>
          </a:ln>
        </p:spPr>
      </p:pic>
      <p:sp>
        <p:nvSpPr>
          <p:cNvPr id="404" name="Google Shape;404;p56"/>
          <p:cNvSpPr txBox="1"/>
          <p:nvPr/>
        </p:nvSpPr>
        <p:spPr>
          <a:xfrm>
            <a:off x="7202425" y="3171625"/>
            <a:ext cx="1347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rPr>
              <a:t>I See Reasoning</a:t>
            </a:r>
            <a:endParaRPr sz="1100">
              <a:solidFill>
                <a:schemeClr val="dk1"/>
              </a:solidFill>
            </a:endParaRPr>
          </a:p>
        </p:txBody>
      </p:sp>
      <p:pic>
        <p:nvPicPr>
          <p:cNvPr id="405" name="Google Shape;405;p56">
            <a:hlinkClick r:id="rId7"/>
          </p:cNvPr>
          <p:cNvPicPr preferRelativeResize="0"/>
          <p:nvPr/>
        </p:nvPicPr>
        <p:blipFill>
          <a:blip r:embed="rId8">
            <a:alphaModFix/>
          </a:blip>
          <a:stretch>
            <a:fillRect/>
          </a:stretch>
        </p:blipFill>
        <p:spPr>
          <a:xfrm>
            <a:off x="7394150" y="3483775"/>
            <a:ext cx="903350" cy="912857"/>
          </a:xfrm>
          <a:prstGeom prst="rect">
            <a:avLst/>
          </a:prstGeom>
          <a:noFill/>
          <a:ln>
            <a:noFill/>
          </a:ln>
        </p:spPr>
      </p:pic>
      <p:sp>
        <p:nvSpPr>
          <p:cNvPr id="406" name="Google Shape;406;p56"/>
          <p:cNvSpPr txBox="1"/>
          <p:nvPr/>
        </p:nvSpPr>
        <p:spPr>
          <a:xfrm>
            <a:off x="7138075" y="4396625"/>
            <a:ext cx="147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chemeClr val="dk1"/>
                </a:solidFill>
              </a:rPr>
              <a:t>Where is the Maths?</a:t>
            </a:r>
            <a:endParaRPr sz="11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410" name="Shape 410"/>
        <p:cNvGrpSpPr/>
        <p:nvPr/>
      </p:nvGrpSpPr>
      <p:grpSpPr>
        <a:xfrm>
          <a:off x="0" y="0"/>
          <a:ext cx="0" cy="0"/>
          <a:chOff x="0" y="0"/>
          <a:chExt cx="0" cy="0"/>
        </a:xfrm>
      </p:grpSpPr>
      <p:sp>
        <p:nvSpPr>
          <p:cNvPr id="411" name="Google Shape;411;p57"/>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Challenges to extend learning - examples </a:t>
            </a:r>
            <a:endParaRPr b="1" sz="1800">
              <a:solidFill>
                <a:srgbClr val="E13241"/>
              </a:solidFill>
            </a:endParaRPr>
          </a:p>
        </p:txBody>
      </p:sp>
      <p:sp>
        <p:nvSpPr>
          <p:cNvPr id="412" name="Google Shape;412;p57"/>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413" name="Google Shape;413;p57"/>
          <p:cNvSpPr txBox="1"/>
          <p:nvPr/>
        </p:nvSpPr>
        <p:spPr>
          <a:xfrm>
            <a:off x="118250" y="934350"/>
            <a:ext cx="4041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414" name="Google Shape;414;p57"/>
          <p:cNvPicPr preferRelativeResize="0"/>
          <p:nvPr/>
        </p:nvPicPr>
        <p:blipFill rotWithShape="1">
          <a:blip r:embed="rId3">
            <a:alphaModFix/>
          </a:blip>
          <a:srcRect b="0" l="0" r="3502" t="0"/>
          <a:stretch/>
        </p:blipFill>
        <p:spPr>
          <a:xfrm>
            <a:off x="4209550" y="781675"/>
            <a:ext cx="4505325" cy="2286000"/>
          </a:xfrm>
          <a:prstGeom prst="rect">
            <a:avLst/>
          </a:prstGeom>
          <a:noFill/>
          <a:ln>
            <a:noFill/>
          </a:ln>
        </p:spPr>
      </p:pic>
      <p:pic>
        <p:nvPicPr>
          <p:cNvPr id="415" name="Google Shape;415;p57"/>
          <p:cNvPicPr preferRelativeResize="0"/>
          <p:nvPr/>
        </p:nvPicPr>
        <p:blipFill rotWithShape="1">
          <a:blip r:embed="rId4">
            <a:alphaModFix/>
          </a:blip>
          <a:srcRect b="14568" l="5864" r="0" t="9747"/>
          <a:stretch/>
        </p:blipFill>
        <p:spPr>
          <a:xfrm>
            <a:off x="253299" y="781675"/>
            <a:ext cx="3328850" cy="3576850"/>
          </a:xfrm>
          <a:prstGeom prst="rect">
            <a:avLst/>
          </a:prstGeom>
          <a:noFill/>
          <a:ln>
            <a:noFill/>
          </a:ln>
        </p:spPr>
      </p:pic>
      <p:pic>
        <p:nvPicPr>
          <p:cNvPr id="416" name="Google Shape;416;p57"/>
          <p:cNvPicPr preferRelativeResize="0"/>
          <p:nvPr/>
        </p:nvPicPr>
        <p:blipFill>
          <a:blip r:embed="rId5">
            <a:alphaModFix/>
          </a:blip>
          <a:stretch>
            <a:fillRect/>
          </a:stretch>
        </p:blipFill>
        <p:spPr>
          <a:xfrm>
            <a:off x="5463830" y="3168350"/>
            <a:ext cx="2128556" cy="1771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420" name="Shape 420"/>
        <p:cNvGrpSpPr/>
        <p:nvPr/>
      </p:nvGrpSpPr>
      <p:grpSpPr>
        <a:xfrm>
          <a:off x="0" y="0"/>
          <a:ext cx="0" cy="0"/>
          <a:chOff x="0" y="0"/>
          <a:chExt cx="0" cy="0"/>
        </a:xfrm>
      </p:grpSpPr>
      <p:sp>
        <p:nvSpPr>
          <p:cNvPr id="421" name="Google Shape;421;p58"/>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Challenges to extend learning - examples</a:t>
            </a:r>
            <a:endParaRPr b="1" sz="1800">
              <a:solidFill>
                <a:srgbClr val="E13241"/>
              </a:solidFill>
            </a:endParaRPr>
          </a:p>
        </p:txBody>
      </p:sp>
      <p:sp>
        <p:nvSpPr>
          <p:cNvPr id="422" name="Google Shape;422;p58"/>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423" name="Google Shape;423;p58"/>
          <p:cNvSpPr txBox="1"/>
          <p:nvPr/>
        </p:nvSpPr>
        <p:spPr>
          <a:xfrm>
            <a:off x="118250" y="934350"/>
            <a:ext cx="4041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424" name="Google Shape;424;p58"/>
          <p:cNvPicPr preferRelativeResize="0"/>
          <p:nvPr/>
        </p:nvPicPr>
        <p:blipFill>
          <a:blip r:embed="rId3">
            <a:alphaModFix/>
          </a:blip>
          <a:stretch>
            <a:fillRect/>
          </a:stretch>
        </p:blipFill>
        <p:spPr>
          <a:xfrm>
            <a:off x="6227050" y="94425"/>
            <a:ext cx="1524650" cy="2236525"/>
          </a:xfrm>
          <a:prstGeom prst="rect">
            <a:avLst/>
          </a:prstGeom>
          <a:noFill/>
          <a:ln>
            <a:noFill/>
          </a:ln>
        </p:spPr>
      </p:pic>
      <p:pic>
        <p:nvPicPr>
          <p:cNvPr id="425" name="Google Shape;425;p58"/>
          <p:cNvPicPr preferRelativeResize="0"/>
          <p:nvPr/>
        </p:nvPicPr>
        <p:blipFill>
          <a:blip r:embed="rId4">
            <a:alphaModFix/>
          </a:blip>
          <a:stretch>
            <a:fillRect/>
          </a:stretch>
        </p:blipFill>
        <p:spPr>
          <a:xfrm>
            <a:off x="418450" y="1021300"/>
            <a:ext cx="4331187" cy="3100900"/>
          </a:xfrm>
          <a:prstGeom prst="rect">
            <a:avLst/>
          </a:prstGeom>
          <a:noFill/>
          <a:ln>
            <a:noFill/>
          </a:ln>
        </p:spPr>
      </p:pic>
      <p:pic>
        <p:nvPicPr>
          <p:cNvPr id="426" name="Google Shape;426;p58"/>
          <p:cNvPicPr preferRelativeResize="0"/>
          <p:nvPr/>
        </p:nvPicPr>
        <p:blipFill>
          <a:blip r:embed="rId5">
            <a:alphaModFix/>
          </a:blip>
          <a:stretch>
            <a:fillRect/>
          </a:stretch>
        </p:blipFill>
        <p:spPr>
          <a:xfrm>
            <a:off x="5445525" y="2681625"/>
            <a:ext cx="3038475" cy="22764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430" name="Shape 430"/>
        <p:cNvGrpSpPr/>
        <p:nvPr/>
      </p:nvGrpSpPr>
      <p:grpSpPr>
        <a:xfrm>
          <a:off x="0" y="0"/>
          <a:ext cx="0" cy="0"/>
          <a:chOff x="0" y="0"/>
          <a:chExt cx="0" cy="0"/>
        </a:xfrm>
      </p:grpSpPr>
      <p:sp>
        <p:nvSpPr>
          <p:cNvPr id="431" name="Google Shape;431;p59"/>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Challenges to extend learning - examples</a:t>
            </a:r>
            <a:endParaRPr b="1" sz="1800">
              <a:solidFill>
                <a:srgbClr val="E13241"/>
              </a:solidFill>
            </a:endParaRPr>
          </a:p>
        </p:txBody>
      </p:sp>
      <p:sp>
        <p:nvSpPr>
          <p:cNvPr id="432" name="Google Shape;432;p59"/>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433" name="Google Shape;433;p59"/>
          <p:cNvSpPr txBox="1"/>
          <p:nvPr/>
        </p:nvSpPr>
        <p:spPr>
          <a:xfrm>
            <a:off x="118250" y="934350"/>
            <a:ext cx="4041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434" name="Google Shape;434;p59"/>
          <p:cNvPicPr preferRelativeResize="0"/>
          <p:nvPr/>
        </p:nvPicPr>
        <p:blipFill>
          <a:blip r:embed="rId3">
            <a:alphaModFix/>
          </a:blip>
          <a:stretch>
            <a:fillRect/>
          </a:stretch>
        </p:blipFill>
        <p:spPr>
          <a:xfrm>
            <a:off x="285400" y="796450"/>
            <a:ext cx="3200400" cy="2247900"/>
          </a:xfrm>
          <a:prstGeom prst="rect">
            <a:avLst/>
          </a:prstGeom>
          <a:noFill/>
          <a:ln>
            <a:noFill/>
          </a:ln>
        </p:spPr>
      </p:pic>
      <p:pic>
        <p:nvPicPr>
          <p:cNvPr id="435" name="Google Shape;435;p59"/>
          <p:cNvPicPr preferRelativeResize="0"/>
          <p:nvPr/>
        </p:nvPicPr>
        <p:blipFill>
          <a:blip r:embed="rId4">
            <a:alphaModFix/>
          </a:blip>
          <a:stretch>
            <a:fillRect/>
          </a:stretch>
        </p:blipFill>
        <p:spPr>
          <a:xfrm>
            <a:off x="5182775" y="419575"/>
            <a:ext cx="2686050" cy="1809750"/>
          </a:xfrm>
          <a:prstGeom prst="rect">
            <a:avLst/>
          </a:prstGeom>
          <a:noFill/>
          <a:ln>
            <a:noFill/>
          </a:ln>
        </p:spPr>
      </p:pic>
      <p:pic>
        <p:nvPicPr>
          <p:cNvPr id="436" name="Google Shape;436;p59"/>
          <p:cNvPicPr preferRelativeResize="0"/>
          <p:nvPr/>
        </p:nvPicPr>
        <p:blipFill>
          <a:blip r:embed="rId5">
            <a:alphaModFix/>
          </a:blip>
          <a:stretch>
            <a:fillRect/>
          </a:stretch>
        </p:blipFill>
        <p:spPr>
          <a:xfrm>
            <a:off x="3689950" y="2551700"/>
            <a:ext cx="5301650" cy="22897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440" name="Shape 440"/>
        <p:cNvGrpSpPr/>
        <p:nvPr/>
      </p:nvGrpSpPr>
      <p:grpSpPr>
        <a:xfrm>
          <a:off x="0" y="0"/>
          <a:ext cx="0" cy="0"/>
          <a:chOff x="0" y="0"/>
          <a:chExt cx="0" cy="0"/>
        </a:xfrm>
      </p:grpSpPr>
      <p:sp>
        <p:nvSpPr>
          <p:cNvPr id="441" name="Google Shape;441;p60"/>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a:t>
            </a:r>
            <a:endParaRPr b="1" sz="1800">
              <a:solidFill>
                <a:srgbClr val="E13241"/>
              </a:solidFill>
            </a:endParaRPr>
          </a:p>
        </p:txBody>
      </p:sp>
      <p:sp>
        <p:nvSpPr>
          <p:cNvPr id="442" name="Google Shape;442;p60"/>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443" name="Google Shape;443;p60"/>
          <p:cNvSpPr txBox="1"/>
          <p:nvPr/>
        </p:nvSpPr>
        <p:spPr>
          <a:xfrm>
            <a:off x="130750" y="1337600"/>
            <a:ext cx="4854900" cy="269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dk1"/>
                </a:solidFill>
              </a:rPr>
              <a:t>Students take responsibility for evaluating their own progress and learning. It involves encouraging students to reflect on their own work, identify their strengths and weaknesses, and set goals for future learning.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GB" sz="1600">
                <a:solidFill>
                  <a:schemeClr val="dk1"/>
                </a:solidFill>
              </a:rPr>
              <a:t>It allows students to take ownership of their learning and to develop important skills such as critical thinking, self-reflection, and goal-setting. </a:t>
            </a:r>
            <a:endParaRPr sz="1900"/>
          </a:p>
        </p:txBody>
      </p:sp>
      <p:pic>
        <p:nvPicPr>
          <p:cNvPr id="444" name="Google Shape;444;p60"/>
          <p:cNvPicPr preferRelativeResize="0"/>
          <p:nvPr/>
        </p:nvPicPr>
        <p:blipFill rotWithShape="1">
          <a:blip r:embed="rId3">
            <a:alphaModFix/>
          </a:blip>
          <a:srcRect b="0" l="2225" r="13804" t="0"/>
          <a:stretch/>
        </p:blipFill>
        <p:spPr>
          <a:xfrm>
            <a:off x="5047000" y="1337600"/>
            <a:ext cx="3728927" cy="29618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448" name="Shape 448"/>
        <p:cNvGrpSpPr/>
        <p:nvPr/>
      </p:nvGrpSpPr>
      <p:grpSpPr>
        <a:xfrm>
          <a:off x="0" y="0"/>
          <a:ext cx="0" cy="0"/>
          <a:chOff x="0" y="0"/>
          <a:chExt cx="0" cy="0"/>
        </a:xfrm>
      </p:grpSpPr>
      <p:sp>
        <p:nvSpPr>
          <p:cNvPr id="449" name="Google Shape;449;p61"/>
          <p:cNvSpPr txBox="1"/>
          <p:nvPr/>
        </p:nvSpPr>
        <p:spPr>
          <a:xfrm>
            <a:off x="61125" y="5375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 - benefits</a:t>
            </a:r>
            <a:endParaRPr b="1" sz="1800">
              <a:solidFill>
                <a:srgbClr val="E13241"/>
              </a:solidFill>
            </a:endParaRPr>
          </a:p>
        </p:txBody>
      </p:sp>
      <p:sp>
        <p:nvSpPr>
          <p:cNvPr id="450" name="Google Shape;450;p61"/>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451" name="Google Shape;451;p61"/>
          <p:cNvSpPr txBox="1"/>
          <p:nvPr/>
        </p:nvSpPr>
        <p:spPr>
          <a:xfrm>
            <a:off x="0" y="585050"/>
            <a:ext cx="8728200" cy="4365300"/>
          </a:xfrm>
          <a:prstGeom prst="rect">
            <a:avLst/>
          </a:prstGeom>
          <a:noFill/>
          <a:ln>
            <a:noFill/>
          </a:ln>
        </p:spPr>
        <p:txBody>
          <a:bodyPr anchorCtr="0" anchor="t" bIns="91425" lIns="91425" spcFirstLastPara="1" rIns="91425" wrap="square" tIns="91425">
            <a:spAutoFit/>
          </a:bodyPr>
          <a:lstStyle/>
          <a:p>
            <a:pPr indent="-317500" lvl="0" marL="914400" rtl="0" algn="l">
              <a:lnSpc>
                <a:spcPct val="115000"/>
              </a:lnSpc>
              <a:spcBef>
                <a:spcPts val="0"/>
              </a:spcBef>
              <a:spcAft>
                <a:spcPts val="0"/>
              </a:spcAft>
              <a:buClr>
                <a:schemeClr val="dk1"/>
              </a:buClr>
              <a:buSzPts val="1400"/>
              <a:buChar char="+"/>
            </a:pPr>
            <a:r>
              <a:rPr b="1" lang="en-GB">
                <a:solidFill>
                  <a:schemeClr val="dk1"/>
                </a:solidFill>
              </a:rPr>
              <a:t>Encourages ownership of learning</a:t>
            </a:r>
            <a:r>
              <a:rPr lang="en-GB">
                <a:solidFill>
                  <a:schemeClr val="dk1"/>
                </a:solidFill>
              </a:rPr>
              <a:t>: When students are given the opportunity to evaluate their own work, they are more likely to be motivated and engaged in the learning process.</a:t>
            </a:r>
            <a:endParaRPr>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317500" lvl="0" marL="914400" rtl="0" algn="l">
              <a:lnSpc>
                <a:spcPct val="115000"/>
              </a:lnSpc>
              <a:spcBef>
                <a:spcPts val="0"/>
              </a:spcBef>
              <a:spcAft>
                <a:spcPts val="0"/>
              </a:spcAft>
              <a:buClr>
                <a:schemeClr val="dk1"/>
              </a:buClr>
              <a:buSzPts val="1400"/>
              <a:buChar char="+"/>
            </a:pPr>
            <a:r>
              <a:rPr b="1" lang="en-GB">
                <a:solidFill>
                  <a:schemeClr val="dk1"/>
                </a:solidFill>
              </a:rPr>
              <a:t>Develops critical thinking skills</a:t>
            </a:r>
            <a:r>
              <a:rPr lang="en-GB">
                <a:solidFill>
                  <a:schemeClr val="dk1"/>
                </a:solidFill>
              </a:rPr>
              <a:t>: Self-assessment requires students to analyse their own work and evaluate its strengths and weaknesses.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b="1" lang="en-GB">
                <a:solidFill>
                  <a:schemeClr val="dk1"/>
                </a:solidFill>
              </a:rPr>
              <a:t>Provides immediate feedback:</a:t>
            </a:r>
            <a:r>
              <a:rPr lang="en-GB">
                <a:solidFill>
                  <a:schemeClr val="dk1"/>
                </a:solidFill>
              </a:rPr>
              <a:t> When students can identify areas where they need to improve, they can take action to address those areas right away.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b="1" lang="en-GB">
                <a:solidFill>
                  <a:schemeClr val="dk1"/>
                </a:solidFill>
              </a:rPr>
              <a:t>Increases self-awareness</a:t>
            </a:r>
            <a:r>
              <a:rPr lang="en-GB">
                <a:solidFill>
                  <a:schemeClr val="dk1"/>
                </a:solidFill>
              </a:rPr>
              <a:t>: By reflecting on their own learning, students can gain a better understanding of their own strengths and weaknesses, and this can help them to set goals for improvement.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b="1" lang="en-GB">
                <a:solidFill>
                  <a:schemeClr val="dk1"/>
                </a:solidFill>
              </a:rPr>
              <a:t>Fosters a growth mindset</a:t>
            </a:r>
            <a:r>
              <a:rPr lang="en-GB">
                <a:solidFill>
                  <a:schemeClr val="dk1"/>
                </a:solidFill>
              </a:rPr>
              <a:t>: When students see that they can improve through self-reflection and hard work, they are more likely to embrace challenges and persevere through difficult tasks.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455" name="Shape 455"/>
        <p:cNvGrpSpPr/>
        <p:nvPr/>
      </p:nvGrpSpPr>
      <p:grpSpPr>
        <a:xfrm>
          <a:off x="0" y="0"/>
          <a:ext cx="0" cy="0"/>
          <a:chOff x="0" y="0"/>
          <a:chExt cx="0" cy="0"/>
        </a:xfrm>
      </p:grpSpPr>
      <p:sp>
        <p:nvSpPr>
          <p:cNvPr id="456" name="Google Shape;456;p62"/>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 - When to use</a:t>
            </a:r>
            <a:endParaRPr b="1" sz="1800">
              <a:solidFill>
                <a:srgbClr val="E13241"/>
              </a:solidFill>
            </a:endParaRPr>
          </a:p>
        </p:txBody>
      </p:sp>
      <p:sp>
        <p:nvSpPr>
          <p:cNvPr id="457" name="Google Shape;457;p62"/>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458" name="Google Shape;458;p62"/>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459" name="Google Shape;459;p62"/>
          <p:cNvSpPr txBox="1"/>
          <p:nvPr/>
        </p:nvSpPr>
        <p:spPr>
          <a:xfrm>
            <a:off x="362100" y="939725"/>
            <a:ext cx="3336300" cy="354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600">
                <a:solidFill>
                  <a:schemeClr val="dk1"/>
                </a:solidFill>
              </a:rPr>
              <a:t>When to use - </a:t>
            </a:r>
            <a:endParaRPr b="1"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Mini plenaries throughout the lesson.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If you have noticed a common misconception.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At the end of a ‘hot task’?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A reasoning maths question.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An open ended science/IPC question.</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GB" sz="1600">
                <a:solidFill>
                  <a:schemeClr val="dk1"/>
                </a:solidFill>
              </a:rPr>
              <a:t>If a student needs challenging to extend learning.</a:t>
            </a:r>
            <a:endParaRPr sz="1600">
              <a:solidFill>
                <a:schemeClr val="dk1"/>
              </a:solidFill>
            </a:endParaRPr>
          </a:p>
        </p:txBody>
      </p:sp>
      <p:sp>
        <p:nvSpPr>
          <p:cNvPr id="460" name="Google Shape;460;p62"/>
          <p:cNvSpPr txBox="1"/>
          <p:nvPr/>
        </p:nvSpPr>
        <p:spPr>
          <a:xfrm>
            <a:off x="6093825" y="1078950"/>
            <a:ext cx="28566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2600" u="sng">
                <a:solidFill>
                  <a:srgbClr val="E13241"/>
                </a:solidFill>
              </a:rPr>
              <a:t>Add child working photo here </a:t>
            </a:r>
            <a:endParaRPr b="1" sz="2600">
              <a:solidFill>
                <a:srgbClr val="E13241"/>
              </a:solidFill>
            </a:endParaRPr>
          </a:p>
        </p:txBody>
      </p:sp>
      <p:pic>
        <p:nvPicPr>
          <p:cNvPr id="461" name="Google Shape;461;p62"/>
          <p:cNvPicPr preferRelativeResize="0"/>
          <p:nvPr/>
        </p:nvPicPr>
        <p:blipFill rotWithShape="1">
          <a:blip r:embed="rId3">
            <a:alphaModFix/>
          </a:blip>
          <a:srcRect b="0" l="9428" r="29781" t="0"/>
          <a:stretch/>
        </p:blipFill>
        <p:spPr>
          <a:xfrm>
            <a:off x="4456175" y="0"/>
            <a:ext cx="4687826"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3241"/>
        </a:solidFill>
      </p:bgPr>
    </p:bg>
    <p:spTree>
      <p:nvGrpSpPr>
        <p:cNvPr id="91" name="Shape 91"/>
        <p:cNvGrpSpPr/>
        <p:nvPr/>
      </p:nvGrpSpPr>
      <p:grpSpPr>
        <a:xfrm>
          <a:off x="0" y="0"/>
          <a:ext cx="0" cy="0"/>
          <a:chOff x="0" y="0"/>
          <a:chExt cx="0" cy="0"/>
        </a:xfrm>
      </p:grpSpPr>
      <p:pic>
        <p:nvPicPr>
          <p:cNvPr id="92" name="Google Shape;92;p18"/>
          <p:cNvPicPr preferRelativeResize="0"/>
          <p:nvPr/>
        </p:nvPicPr>
        <p:blipFill>
          <a:blip r:embed="rId3">
            <a:alphaModFix/>
          </a:blip>
          <a:stretch>
            <a:fillRect/>
          </a:stretch>
        </p:blipFill>
        <p:spPr>
          <a:xfrm>
            <a:off x="0" y="0"/>
            <a:ext cx="2409124" cy="1554326"/>
          </a:xfrm>
          <a:prstGeom prst="rect">
            <a:avLst/>
          </a:prstGeom>
          <a:noFill/>
          <a:ln>
            <a:noFill/>
          </a:ln>
        </p:spPr>
      </p:pic>
      <p:pic>
        <p:nvPicPr>
          <p:cNvPr id="93" name="Google Shape;93;p18"/>
          <p:cNvPicPr preferRelativeResize="0"/>
          <p:nvPr/>
        </p:nvPicPr>
        <p:blipFill>
          <a:blip r:embed="rId3">
            <a:alphaModFix/>
          </a:blip>
          <a:stretch>
            <a:fillRect/>
          </a:stretch>
        </p:blipFill>
        <p:spPr>
          <a:xfrm rot="10800000">
            <a:off x="6734875" y="3589175"/>
            <a:ext cx="2409124" cy="1554326"/>
          </a:xfrm>
          <a:prstGeom prst="rect">
            <a:avLst/>
          </a:prstGeom>
          <a:noFill/>
          <a:ln>
            <a:noFill/>
          </a:ln>
        </p:spPr>
      </p:pic>
      <p:sp>
        <p:nvSpPr>
          <p:cNvPr id="94" name="Google Shape;94;p18"/>
          <p:cNvSpPr txBox="1"/>
          <p:nvPr/>
        </p:nvSpPr>
        <p:spPr>
          <a:xfrm>
            <a:off x="840450" y="1255650"/>
            <a:ext cx="7463100" cy="2632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i="1" lang="en-GB" sz="3000">
                <a:solidFill>
                  <a:schemeClr val="lt1"/>
                </a:solidFill>
              </a:rPr>
              <a:t>FEED ‘UP’</a:t>
            </a:r>
            <a:r>
              <a:rPr b="1" i="1" lang="en-GB" sz="3000">
                <a:solidFill>
                  <a:schemeClr val="lt1"/>
                </a:solidFill>
              </a:rPr>
              <a:t> - Where am I going?</a:t>
            </a:r>
            <a:endParaRPr b="1" i="1" sz="3000">
              <a:solidFill>
                <a:schemeClr val="lt1"/>
              </a:solidFill>
            </a:endParaRPr>
          </a:p>
          <a:p>
            <a:pPr indent="0" lvl="0" marL="0" rtl="0" algn="ctr">
              <a:lnSpc>
                <a:spcPct val="100000"/>
              </a:lnSpc>
              <a:spcBef>
                <a:spcPts val="0"/>
              </a:spcBef>
              <a:spcAft>
                <a:spcPts val="0"/>
              </a:spcAft>
              <a:buClr>
                <a:schemeClr val="dk1"/>
              </a:buClr>
              <a:buSzPts val="1100"/>
              <a:buFont typeface="Arial"/>
              <a:buNone/>
            </a:pPr>
            <a:r>
              <a:t/>
            </a:r>
            <a:endParaRPr b="1" i="1" sz="30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i="1" lang="en-GB" sz="3000">
                <a:solidFill>
                  <a:schemeClr val="lt1"/>
                </a:solidFill>
              </a:rPr>
              <a:t>FEED ‘BACK’</a:t>
            </a:r>
            <a:r>
              <a:rPr b="1" i="1" lang="en-GB" sz="3000">
                <a:solidFill>
                  <a:schemeClr val="lt1"/>
                </a:solidFill>
              </a:rPr>
              <a:t> - How am I going?</a:t>
            </a:r>
            <a:endParaRPr b="1" i="1" sz="3000">
              <a:solidFill>
                <a:schemeClr val="lt1"/>
              </a:solidFill>
            </a:endParaRPr>
          </a:p>
          <a:p>
            <a:pPr indent="0" lvl="0" marL="0" rtl="0" algn="ctr">
              <a:lnSpc>
                <a:spcPct val="100000"/>
              </a:lnSpc>
              <a:spcBef>
                <a:spcPts val="0"/>
              </a:spcBef>
              <a:spcAft>
                <a:spcPts val="0"/>
              </a:spcAft>
              <a:buClr>
                <a:schemeClr val="dk1"/>
              </a:buClr>
              <a:buSzPts val="1100"/>
              <a:buFont typeface="Arial"/>
              <a:buNone/>
            </a:pPr>
            <a:r>
              <a:t/>
            </a:r>
            <a:endParaRPr b="1" i="1" sz="30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i="1" lang="en-GB" sz="3000">
                <a:solidFill>
                  <a:schemeClr val="lt1"/>
                </a:solidFill>
              </a:rPr>
              <a:t>FEED ‘FORWARD’</a:t>
            </a:r>
            <a:r>
              <a:rPr b="1" i="1" lang="en-GB" sz="3000">
                <a:solidFill>
                  <a:schemeClr val="lt1"/>
                </a:solidFill>
              </a:rPr>
              <a:t> - Where am I going?</a:t>
            </a:r>
            <a:endParaRPr b="1" i="1" sz="30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465" name="Shape 465"/>
        <p:cNvGrpSpPr/>
        <p:nvPr/>
      </p:nvGrpSpPr>
      <p:grpSpPr>
        <a:xfrm>
          <a:off x="0" y="0"/>
          <a:ext cx="0" cy="0"/>
          <a:chOff x="0" y="0"/>
          <a:chExt cx="0" cy="0"/>
        </a:xfrm>
      </p:grpSpPr>
      <p:sp>
        <p:nvSpPr>
          <p:cNvPr id="466" name="Google Shape;466;p63"/>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 - How to use</a:t>
            </a:r>
            <a:endParaRPr b="1" sz="1800">
              <a:solidFill>
                <a:srgbClr val="E13241"/>
              </a:solidFill>
            </a:endParaRPr>
          </a:p>
        </p:txBody>
      </p:sp>
      <p:sp>
        <p:nvSpPr>
          <p:cNvPr id="467" name="Google Shape;467;p63"/>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468" name="Google Shape;468;p63"/>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469" name="Google Shape;469;p63"/>
          <p:cNvSpPr txBox="1"/>
          <p:nvPr/>
        </p:nvSpPr>
        <p:spPr>
          <a:xfrm>
            <a:off x="362100" y="939725"/>
            <a:ext cx="4426200" cy="354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t/>
            </a:r>
            <a:endParaRPr sz="1100">
              <a:solidFill>
                <a:schemeClr val="dk1"/>
              </a:solidFill>
            </a:endParaRPr>
          </a:p>
        </p:txBody>
      </p:sp>
      <p:sp>
        <p:nvSpPr>
          <p:cNvPr id="470" name="Google Shape;470;p63"/>
          <p:cNvSpPr txBox="1"/>
          <p:nvPr/>
        </p:nvSpPr>
        <p:spPr>
          <a:xfrm>
            <a:off x="280475" y="993225"/>
            <a:ext cx="8307300" cy="3601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Char char="●"/>
            </a:pPr>
            <a:r>
              <a:rPr lang="en-GB" sz="1500">
                <a:solidFill>
                  <a:schemeClr val="dk1"/>
                </a:solidFill>
              </a:rPr>
              <a:t>Provide clear expectations - before asking students to assess their own work, it's important to provide them with clear expectations and criteria for evaluation. Make sure that students understand what they are being asked to evaluate, and provide them with specific guidelines.</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Model self-assessment: This can help students to understand what self-assessment looks like and how it can be used to improve learning.</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Provide time for reflection: This can help them to identify areas where they need to improve and to think critically about their own learning.</a:t>
            </a:r>
            <a:endParaRPr sz="1500">
              <a:solidFill>
                <a:schemeClr val="dk1"/>
              </a:solidFill>
            </a:endParaRPr>
          </a:p>
          <a:p>
            <a:pPr indent="0" lvl="0" marL="0" rtl="0" algn="l">
              <a:lnSpc>
                <a:spcPct val="115000"/>
              </a:lnSpc>
              <a:spcBef>
                <a:spcPts val="0"/>
              </a:spcBef>
              <a:spcAft>
                <a:spcPts val="0"/>
              </a:spcAft>
              <a:buNone/>
            </a:pPr>
            <a:r>
              <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Provide feedback: If you notice that students are consistently identifying the same areas for improvement, for example, you might provide targeted instruction in those areas.a</a:t>
            </a:r>
            <a:endParaRPr sz="1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474" name="Shape 474"/>
        <p:cNvGrpSpPr/>
        <p:nvPr/>
      </p:nvGrpSpPr>
      <p:grpSpPr>
        <a:xfrm>
          <a:off x="0" y="0"/>
          <a:ext cx="0" cy="0"/>
          <a:chOff x="0" y="0"/>
          <a:chExt cx="0" cy="0"/>
        </a:xfrm>
      </p:grpSpPr>
      <p:sp>
        <p:nvSpPr>
          <p:cNvPr id="475" name="Google Shape;475;p64"/>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 - Examples to try</a:t>
            </a:r>
            <a:endParaRPr b="1" sz="1800">
              <a:solidFill>
                <a:srgbClr val="E13241"/>
              </a:solidFill>
            </a:endParaRPr>
          </a:p>
        </p:txBody>
      </p:sp>
      <p:sp>
        <p:nvSpPr>
          <p:cNvPr id="476" name="Google Shape;476;p64"/>
          <p:cNvSpPr txBox="1"/>
          <p:nvPr/>
        </p:nvSpPr>
        <p:spPr>
          <a:xfrm>
            <a:off x="253300" y="5912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477" name="Google Shape;477;p64"/>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478" name="Google Shape;478;p64"/>
          <p:cNvSpPr txBox="1"/>
          <p:nvPr/>
        </p:nvSpPr>
        <p:spPr>
          <a:xfrm>
            <a:off x="349500" y="902250"/>
            <a:ext cx="5340300" cy="3836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Spot your mistakes</a:t>
            </a:r>
            <a:r>
              <a:rPr lang="en-GB" sz="1300">
                <a:solidFill>
                  <a:schemeClr val="dk1"/>
                </a:solidFill>
              </a:rPr>
              <a:t>. Look for areas where easily definable improvements could be made or where there are clear mistakes. Identify a few clear areas that are important to your success criteria. Don’t ‘nitpick’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Write a reflection of your learning</a:t>
            </a:r>
            <a:r>
              <a:rPr lang="en-GB" sz="1300">
                <a:solidFill>
                  <a:schemeClr val="dk1"/>
                </a:solidFill>
              </a:rPr>
              <a:t> - can you summarise your learning in ‘..... words’ or ‘pictures’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GB" sz="1300">
                <a:solidFill>
                  <a:schemeClr val="dk1"/>
                </a:solidFill>
              </a:rPr>
              <a:t>Self-marking - have an answer sheet ready and available for children to self-assess. Set clear expectations so that they know not to just copy the correct answers.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Rubrics:</a:t>
            </a:r>
            <a:r>
              <a:rPr lang="en-GB" sz="1300">
                <a:solidFill>
                  <a:schemeClr val="dk1"/>
                </a:solidFill>
              </a:rPr>
              <a:t> Give students a rubric to use when evaluating their own work. This can help students to understand what is expected of them and to evaluate their work more objectively. Students can also use the rubric to set goals for improvement.</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pic>
        <p:nvPicPr>
          <p:cNvPr id="479" name="Google Shape;479;p64"/>
          <p:cNvPicPr preferRelativeResize="0"/>
          <p:nvPr/>
        </p:nvPicPr>
        <p:blipFill rotWithShape="1">
          <a:blip r:embed="rId3">
            <a:alphaModFix/>
          </a:blip>
          <a:srcRect b="2959" l="0" r="2959" t="0"/>
          <a:stretch/>
        </p:blipFill>
        <p:spPr>
          <a:xfrm>
            <a:off x="5713325" y="0"/>
            <a:ext cx="3430675" cy="51435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483" name="Shape 483"/>
        <p:cNvGrpSpPr/>
        <p:nvPr/>
      </p:nvGrpSpPr>
      <p:grpSpPr>
        <a:xfrm>
          <a:off x="0" y="0"/>
          <a:ext cx="0" cy="0"/>
          <a:chOff x="0" y="0"/>
          <a:chExt cx="0" cy="0"/>
        </a:xfrm>
      </p:grpSpPr>
      <p:sp>
        <p:nvSpPr>
          <p:cNvPr id="484" name="Google Shape;484;p65"/>
          <p:cNvSpPr txBox="1"/>
          <p:nvPr/>
        </p:nvSpPr>
        <p:spPr>
          <a:xfrm>
            <a:off x="253300" y="34195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 - Examples to try</a:t>
            </a:r>
            <a:endParaRPr b="1" sz="1800">
              <a:solidFill>
                <a:srgbClr val="E13241"/>
              </a:solidFill>
            </a:endParaRPr>
          </a:p>
        </p:txBody>
      </p:sp>
      <p:sp>
        <p:nvSpPr>
          <p:cNvPr id="485" name="Google Shape;485;p65"/>
          <p:cNvSpPr txBox="1"/>
          <p:nvPr/>
        </p:nvSpPr>
        <p:spPr>
          <a:xfrm>
            <a:off x="208325" y="1041975"/>
            <a:ext cx="8830800" cy="3836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Exit slips:</a:t>
            </a:r>
            <a:r>
              <a:rPr lang="en-GB" sz="1300">
                <a:solidFill>
                  <a:schemeClr val="dk1"/>
                </a:solidFill>
              </a:rPr>
              <a:t> Use exit slips at the end of a lesson or unit to ask students to reflect on what they learned. For example, you might ask students to write down one thing they learned, one question they still have, and one connection they made. This can help students to reflect on their learning and identify areas where they need further support.</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Self-checklists:</a:t>
            </a:r>
            <a:r>
              <a:rPr lang="en-GB" sz="1300">
                <a:solidFill>
                  <a:schemeClr val="dk1"/>
                </a:solidFill>
              </a:rPr>
              <a:t> Provide students with a checklist of skills or concepts to check off as they master them. This can help students to track their own progress and identify areas where they need to focus their efforts.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Traffic lights </a:t>
            </a:r>
            <a:r>
              <a:rPr lang="en-GB" sz="1300">
                <a:solidFill>
                  <a:schemeClr val="dk1"/>
                </a:solidFill>
              </a:rPr>
              <a:t>- Green: I am now ready to teach someone else. Yellow: Objectives partially met. Red: The student believes they have not learned what was intended. Change the mindset.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Red or Greed Disks</a:t>
            </a:r>
            <a:r>
              <a:rPr lang="en-GB" sz="1300">
                <a:solidFill>
                  <a:schemeClr val="dk1"/>
                </a:solidFill>
              </a:rPr>
              <a:t>: CD sized with red on one side and green on the other. If the teacher is going too fast, they turn the disk to red.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Orange box </a:t>
            </a:r>
            <a:r>
              <a:rPr lang="en-GB" sz="1300">
                <a:solidFill>
                  <a:schemeClr val="dk1"/>
                </a:solidFill>
              </a:rPr>
              <a:t>- draw around a part of children’s work that needs improvement. Children to independently or in pairs improve this part. </a:t>
            </a:r>
            <a:endParaRPr sz="1600"/>
          </a:p>
        </p:txBody>
      </p:sp>
      <p:sp>
        <p:nvSpPr>
          <p:cNvPr id="486" name="Google Shape;486;p65"/>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490" name="Shape 490"/>
        <p:cNvGrpSpPr/>
        <p:nvPr/>
      </p:nvGrpSpPr>
      <p:grpSpPr>
        <a:xfrm>
          <a:off x="0" y="0"/>
          <a:ext cx="0" cy="0"/>
          <a:chOff x="0" y="0"/>
          <a:chExt cx="0" cy="0"/>
        </a:xfrm>
      </p:grpSpPr>
      <p:sp>
        <p:nvSpPr>
          <p:cNvPr id="491" name="Google Shape;491;p66"/>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 - Examples to try</a:t>
            </a:r>
            <a:endParaRPr b="1" sz="1800">
              <a:solidFill>
                <a:srgbClr val="E13241"/>
              </a:solidFill>
            </a:endParaRPr>
          </a:p>
        </p:txBody>
      </p:sp>
      <p:sp>
        <p:nvSpPr>
          <p:cNvPr id="492" name="Google Shape;492;p66"/>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493" name="Google Shape;493;p66"/>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494" name="Google Shape;494;p66"/>
          <p:cNvSpPr txBox="1"/>
          <p:nvPr/>
        </p:nvSpPr>
        <p:spPr>
          <a:xfrm>
            <a:off x="362100" y="939725"/>
            <a:ext cx="4426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495" name="Google Shape;495;p66"/>
          <p:cNvPicPr preferRelativeResize="0"/>
          <p:nvPr/>
        </p:nvPicPr>
        <p:blipFill rotWithShape="1">
          <a:blip r:embed="rId3">
            <a:alphaModFix/>
          </a:blip>
          <a:srcRect b="-3680" l="0" r="0" t="0"/>
          <a:stretch/>
        </p:blipFill>
        <p:spPr>
          <a:xfrm>
            <a:off x="768525" y="981225"/>
            <a:ext cx="7147200" cy="3561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499" name="Shape 499"/>
        <p:cNvGrpSpPr/>
        <p:nvPr/>
      </p:nvGrpSpPr>
      <p:grpSpPr>
        <a:xfrm>
          <a:off x="0" y="0"/>
          <a:ext cx="0" cy="0"/>
          <a:chOff x="0" y="0"/>
          <a:chExt cx="0" cy="0"/>
        </a:xfrm>
      </p:grpSpPr>
      <p:sp>
        <p:nvSpPr>
          <p:cNvPr id="500" name="Google Shape;500;p67"/>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 - Examples to try</a:t>
            </a:r>
            <a:endParaRPr b="1" sz="1800">
              <a:solidFill>
                <a:srgbClr val="E13241"/>
              </a:solidFill>
            </a:endParaRPr>
          </a:p>
        </p:txBody>
      </p:sp>
      <p:sp>
        <p:nvSpPr>
          <p:cNvPr id="501" name="Google Shape;501;p67"/>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502" name="Google Shape;502;p67"/>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503" name="Google Shape;503;p67"/>
          <p:cNvSpPr txBox="1"/>
          <p:nvPr/>
        </p:nvSpPr>
        <p:spPr>
          <a:xfrm>
            <a:off x="362100" y="939725"/>
            <a:ext cx="4426200" cy="354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Char char="-"/>
            </a:pPr>
            <a:r>
              <a:t/>
            </a:r>
            <a:endParaRPr sz="1100">
              <a:solidFill>
                <a:schemeClr val="dk1"/>
              </a:solidFill>
            </a:endParaRPr>
          </a:p>
        </p:txBody>
      </p:sp>
      <p:sp>
        <p:nvSpPr>
          <p:cNvPr id="504" name="Google Shape;504;p67"/>
          <p:cNvSpPr txBox="1"/>
          <p:nvPr/>
        </p:nvSpPr>
        <p:spPr>
          <a:xfrm>
            <a:off x="119625" y="777125"/>
            <a:ext cx="8445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505" name="Google Shape;505;p67"/>
          <p:cNvPicPr preferRelativeResize="0"/>
          <p:nvPr/>
        </p:nvPicPr>
        <p:blipFill>
          <a:blip r:embed="rId3">
            <a:alphaModFix/>
          </a:blip>
          <a:stretch>
            <a:fillRect/>
          </a:stretch>
        </p:blipFill>
        <p:spPr>
          <a:xfrm>
            <a:off x="566025" y="655850"/>
            <a:ext cx="7552200" cy="4319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509" name="Shape 509"/>
        <p:cNvGrpSpPr/>
        <p:nvPr/>
      </p:nvGrpSpPr>
      <p:grpSpPr>
        <a:xfrm>
          <a:off x="0" y="0"/>
          <a:ext cx="0" cy="0"/>
          <a:chOff x="0" y="0"/>
          <a:chExt cx="0" cy="0"/>
        </a:xfrm>
      </p:grpSpPr>
      <p:sp>
        <p:nvSpPr>
          <p:cNvPr id="510" name="Google Shape;510;p68"/>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 - Examples to try</a:t>
            </a:r>
            <a:endParaRPr b="1" sz="1800">
              <a:solidFill>
                <a:srgbClr val="E13241"/>
              </a:solidFill>
            </a:endParaRPr>
          </a:p>
        </p:txBody>
      </p:sp>
      <p:sp>
        <p:nvSpPr>
          <p:cNvPr id="511" name="Google Shape;511;p68"/>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512" name="Google Shape;512;p68"/>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513" name="Google Shape;513;p68"/>
          <p:cNvPicPr preferRelativeResize="0"/>
          <p:nvPr/>
        </p:nvPicPr>
        <p:blipFill rotWithShape="1">
          <a:blip r:embed="rId3">
            <a:alphaModFix/>
          </a:blip>
          <a:srcRect b="0" l="1497" r="0" t="5678"/>
          <a:stretch/>
        </p:blipFill>
        <p:spPr>
          <a:xfrm>
            <a:off x="245363" y="837000"/>
            <a:ext cx="8653275" cy="3633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517" name="Shape 517"/>
        <p:cNvGrpSpPr/>
        <p:nvPr/>
      </p:nvGrpSpPr>
      <p:grpSpPr>
        <a:xfrm>
          <a:off x="0" y="0"/>
          <a:ext cx="0" cy="0"/>
          <a:chOff x="0" y="0"/>
          <a:chExt cx="0" cy="0"/>
        </a:xfrm>
      </p:grpSpPr>
      <p:sp>
        <p:nvSpPr>
          <p:cNvPr id="518" name="Google Shape;518;p69"/>
          <p:cNvSpPr txBox="1"/>
          <p:nvPr/>
        </p:nvSpPr>
        <p:spPr>
          <a:xfrm>
            <a:off x="253300" y="231100"/>
            <a:ext cx="5569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 - Examples</a:t>
            </a:r>
            <a:endParaRPr b="1" sz="1800">
              <a:solidFill>
                <a:srgbClr val="E13241"/>
              </a:solidFill>
            </a:endParaRPr>
          </a:p>
        </p:txBody>
      </p:sp>
      <p:sp>
        <p:nvSpPr>
          <p:cNvPr id="519" name="Google Shape;519;p69"/>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520" name="Google Shape;520;p69"/>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521" name="Google Shape;521;p69"/>
          <p:cNvPicPr preferRelativeResize="0"/>
          <p:nvPr/>
        </p:nvPicPr>
        <p:blipFill>
          <a:blip r:embed="rId3">
            <a:alphaModFix/>
          </a:blip>
          <a:stretch>
            <a:fillRect/>
          </a:stretch>
        </p:blipFill>
        <p:spPr>
          <a:xfrm>
            <a:off x="388900" y="1276825"/>
            <a:ext cx="2047875" cy="2162175"/>
          </a:xfrm>
          <a:prstGeom prst="rect">
            <a:avLst/>
          </a:prstGeom>
          <a:noFill/>
          <a:ln>
            <a:noFill/>
          </a:ln>
        </p:spPr>
      </p:pic>
      <p:pic>
        <p:nvPicPr>
          <p:cNvPr id="522" name="Google Shape;522;p69"/>
          <p:cNvPicPr preferRelativeResize="0"/>
          <p:nvPr/>
        </p:nvPicPr>
        <p:blipFill>
          <a:blip r:embed="rId4">
            <a:alphaModFix/>
          </a:blip>
          <a:stretch>
            <a:fillRect/>
          </a:stretch>
        </p:blipFill>
        <p:spPr>
          <a:xfrm>
            <a:off x="3010400" y="837000"/>
            <a:ext cx="5506613" cy="3100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526" name="Shape 526"/>
        <p:cNvGrpSpPr/>
        <p:nvPr/>
      </p:nvGrpSpPr>
      <p:grpSpPr>
        <a:xfrm>
          <a:off x="0" y="0"/>
          <a:ext cx="0" cy="0"/>
          <a:chOff x="0" y="0"/>
          <a:chExt cx="0" cy="0"/>
        </a:xfrm>
      </p:grpSpPr>
      <p:sp>
        <p:nvSpPr>
          <p:cNvPr id="527" name="Google Shape;527;p70"/>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 - Editing Stations</a:t>
            </a:r>
            <a:endParaRPr b="1" sz="1800">
              <a:solidFill>
                <a:srgbClr val="E13241"/>
              </a:solidFill>
            </a:endParaRPr>
          </a:p>
        </p:txBody>
      </p:sp>
      <p:sp>
        <p:nvSpPr>
          <p:cNvPr id="528" name="Google Shape;528;p70"/>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529" name="Google Shape;529;p70"/>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530" name="Google Shape;530;p70"/>
          <p:cNvPicPr preferRelativeResize="0"/>
          <p:nvPr/>
        </p:nvPicPr>
        <p:blipFill>
          <a:blip r:embed="rId3">
            <a:alphaModFix/>
          </a:blip>
          <a:stretch>
            <a:fillRect/>
          </a:stretch>
        </p:blipFill>
        <p:spPr>
          <a:xfrm>
            <a:off x="7010400" y="123975"/>
            <a:ext cx="1943100" cy="1952625"/>
          </a:xfrm>
          <a:prstGeom prst="rect">
            <a:avLst/>
          </a:prstGeom>
          <a:noFill/>
          <a:ln>
            <a:noFill/>
          </a:ln>
        </p:spPr>
      </p:pic>
      <p:sp>
        <p:nvSpPr>
          <p:cNvPr id="531" name="Google Shape;531;p70"/>
          <p:cNvSpPr/>
          <p:nvPr/>
        </p:nvSpPr>
        <p:spPr>
          <a:xfrm>
            <a:off x="5231675" y="510325"/>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532" name="Google Shape;532;p70"/>
          <p:cNvSpPr txBox="1"/>
          <p:nvPr/>
        </p:nvSpPr>
        <p:spPr>
          <a:xfrm>
            <a:off x="253300" y="1054000"/>
            <a:ext cx="6308700" cy="3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rPr>
              <a:t>Designated areas or activities within the classroom where students engage in the process of editing and revising their written work.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This can be done during a single English lesson at the end of a unit, with the different stations relating to the different areas of the success criteria just taught or can be an area in which the teacher believes needs improvement as a whole.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Have a guidance sheet on each table and put a timer on (7 minutes is normally a good amount of time). Children read through the guidance sheet and check their piece of work for the specific success criteria and edit and improve their work as necessary. At the end of the 7 minutes, children stand up and move to the next table, with a different guidance sheet there to help them.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Teacher and TA sit on one station each and by the end of the lesson, will have worked with every student in the class helping and prompting them to improve their work.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Children should have an edited piece of work at the end of the lesson with minimal ‘planning’ and no ‘marking’ from the teacher.</a:t>
            </a:r>
            <a:endParaRPr sz="11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536" name="Shape 536"/>
        <p:cNvGrpSpPr/>
        <p:nvPr/>
      </p:nvGrpSpPr>
      <p:grpSpPr>
        <a:xfrm>
          <a:off x="0" y="0"/>
          <a:ext cx="0" cy="0"/>
          <a:chOff x="0" y="0"/>
          <a:chExt cx="0" cy="0"/>
        </a:xfrm>
      </p:grpSpPr>
      <p:sp>
        <p:nvSpPr>
          <p:cNvPr id="537" name="Google Shape;537;p71"/>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Self Assessment - Editing Stations</a:t>
            </a:r>
            <a:endParaRPr b="1" sz="1800">
              <a:solidFill>
                <a:srgbClr val="E13241"/>
              </a:solidFill>
            </a:endParaRPr>
          </a:p>
        </p:txBody>
      </p:sp>
      <p:sp>
        <p:nvSpPr>
          <p:cNvPr id="538" name="Google Shape;538;p71"/>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539" name="Google Shape;539;p71"/>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540" name="Google Shape;540;p71"/>
          <p:cNvPicPr preferRelativeResize="0"/>
          <p:nvPr/>
        </p:nvPicPr>
        <p:blipFill>
          <a:blip r:embed="rId3">
            <a:alphaModFix/>
          </a:blip>
          <a:stretch>
            <a:fillRect/>
          </a:stretch>
        </p:blipFill>
        <p:spPr>
          <a:xfrm>
            <a:off x="7120800" y="87025"/>
            <a:ext cx="1943100" cy="1952625"/>
          </a:xfrm>
          <a:prstGeom prst="rect">
            <a:avLst/>
          </a:prstGeom>
          <a:noFill/>
          <a:ln>
            <a:noFill/>
          </a:ln>
        </p:spPr>
      </p:pic>
      <p:sp>
        <p:nvSpPr>
          <p:cNvPr id="541" name="Google Shape;541;p71"/>
          <p:cNvSpPr/>
          <p:nvPr/>
        </p:nvSpPr>
        <p:spPr>
          <a:xfrm>
            <a:off x="5216900" y="34775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542" name="Google Shape;542;p71"/>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543" name="Google Shape;543;p71"/>
          <p:cNvPicPr preferRelativeResize="0"/>
          <p:nvPr/>
        </p:nvPicPr>
        <p:blipFill>
          <a:blip r:embed="rId4">
            <a:alphaModFix/>
          </a:blip>
          <a:stretch>
            <a:fillRect/>
          </a:stretch>
        </p:blipFill>
        <p:spPr>
          <a:xfrm>
            <a:off x="156600" y="935725"/>
            <a:ext cx="2790825" cy="1924050"/>
          </a:xfrm>
          <a:prstGeom prst="rect">
            <a:avLst/>
          </a:prstGeom>
          <a:noFill/>
          <a:ln>
            <a:noFill/>
          </a:ln>
        </p:spPr>
      </p:pic>
      <p:pic>
        <p:nvPicPr>
          <p:cNvPr id="544" name="Google Shape;544;p71"/>
          <p:cNvPicPr preferRelativeResize="0"/>
          <p:nvPr/>
        </p:nvPicPr>
        <p:blipFill>
          <a:blip r:embed="rId5">
            <a:alphaModFix/>
          </a:blip>
          <a:stretch>
            <a:fillRect/>
          </a:stretch>
        </p:blipFill>
        <p:spPr>
          <a:xfrm>
            <a:off x="156600" y="3026950"/>
            <a:ext cx="2790825" cy="1978925"/>
          </a:xfrm>
          <a:prstGeom prst="rect">
            <a:avLst/>
          </a:prstGeom>
          <a:noFill/>
          <a:ln>
            <a:noFill/>
          </a:ln>
        </p:spPr>
      </p:pic>
      <p:pic>
        <p:nvPicPr>
          <p:cNvPr id="545" name="Google Shape;545;p71"/>
          <p:cNvPicPr preferRelativeResize="0"/>
          <p:nvPr/>
        </p:nvPicPr>
        <p:blipFill>
          <a:blip r:embed="rId6">
            <a:alphaModFix/>
          </a:blip>
          <a:stretch>
            <a:fillRect/>
          </a:stretch>
        </p:blipFill>
        <p:spPr>
          <a:xfrm>
            <a:off x="3180300" y="935725"/>
            <a:ext cx="3086100" cy="1924050"/>
          </a:xfrm>
          <a:prstGeom prst="rect">
            <a:avLst/>
          </a:prstGeom>
          <a:noFill/>
          <a:ln>
            <a:noFill/>
          </a:ln>
        </p:spPr>
      </p:pic>
      <p:pic>
        <p:nvPicPr>
          <p:cNvPr id="546" name="Google Shape;546;p71"/>
          <p:cNvPicPr preferRelativeResize="0"/>
          <p:nvPr/>
        </p:nvPicPr>
        <p:blipFill>
          <a:blip r:embed="rId7">
            <a:alphaModFix/>
          </a:blip>
          <a:stretch>
            <a:fillRect/>
          </a:stretch>
        </p:blipFill>
        <p:spPr>
          <a:xfrm>
            <a:off x="3172900" y="3026950"/>
            <a:ext cx="3100900" cy="1978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550" name="Shape 550"/>
        <p:cNvGrpSpPr/>
        <p:nvPr/>
      </p:nvGrpSpPr>
      <p:grpSpPr>
        <a:xfrm>
          <a:off x="0" y="0"/>
          <a:ext cx="0" cy="0"/>
          <a:chOff x="0" y="0"/>
          <a:chExt cx="0" cy="0"/>
        </a:xfrm>
      </p:grpSpPr>
      <p:sp>
        <p:nvSpPr>
          <p:cNvPr id="551" name="Google Shape;551;p72"/>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Questioning</a:t>
            </a:r>
            <a:endParaRPr b="1" sz="1800">
              <a:solidFill>
                <a:srgbClr val="E13241"/>
              </a:solidFill>
            </a:endParaRPr>
          </a:p>
        </p:txBody>
      </p:sp>
      <p:sp>
        <p:nvSpPr>
          <p:cNvPr id="552" name="Google Shape;552;p72"/>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553" name="Google Shape;553;p72"/>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554" name="Google Shape;554;p72"/>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555" name="Google Shape;555;p72"/>
          <p:cNvPicPr preferRelativeResize="0"/>
          <p:nvPr/>
        </p:nvPicPr>
        <p:blipFill>
          <a:blip r:embed="rId3">
            <a:alphaModFix/>
          </a:blip>
          <a:stretch>
            <a:fillRect/>
          </a:stretch>
        </p:blipFill>
        <p:spPr>
          <a:xfrm>
            <a:off x="4647875" y="1548100"/>
            <a:ext cx="4393150" cy="2047300"/>
          </a:xfrm>
          <a:prstGeom prst="rect">
            <a:avLst/>
          </a:prstGeom>
          <a:noFill/>
          <a:ln>
            <a:noFill/>
          </a:ln>
        </p:spPr>
      </p:pic>
      <p:sp>
        <p:nvSpPr>
          <p:cNvPr id="556" name="Google Shape;556;p72"/>
          <p:cNvSpPr txBox="1"/>
          <p:nvPr/>
        </p:nvSpPr>
        <p:spPr>
          <a:xfrm>
            <a:off x="218900" y="758375"/>
            <a:ext cx="4510200" cy="36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u="sng">
                <a:solidFill>
                  <a:schemeClr val="dk1"/>
                </a:solidFill>
              </a:rPr>
              <a:t>Michael Chiles -</a:t>
            </a:r>
            <a:endParaRPr b="1" sz="11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u="sng">
                <a:solidFill>
                  <a:schemeClr val="dk1"/>
                </a:solidFill>
              </a:rPr>
              <a:t>Questioning strategy 1 - the extender. Tell me more…. </a:t>
            </a:r>
            <a:endParaRPr b="1" sz="11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Ask questions that encourage pupils to develop their response.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Can you give me an example?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What do you mean?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Can you develop this further?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Expand on this by…</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Why did you choose this?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What evidence supports your point?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i="1" lang="en-GB" sz="1100">
                <a:solidFill>
                  <a:schemeClr val="dk1"/>
                </a:solidFill>
              </a:rPr>
              <a:t>Using these types of questions can develop a deeper understanding of pupil knowledge by elaborating on what they have learnt and develop further connections to previous learning in their long-term memory. </a:t>
            </a:r>
            <a:endParaRPr i="1"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98" name="Shape 98"/>
        <p:cNvGrpSpPr/>
        <p:nvPr/>
      </p:nvGrpSpPr>
      <p:grpSpPr>
        <a:xfrm>
          <a:off x="0" y="0"/>
          <a:ext cx="0" cy="0"/>
          <a:chOff x="0" y="0"/>
          <a:chExt cx="0" cy="0"/>
        </a:xfrm>
      </p:grpSpPr>
      <p:sp>
        <p:nvSpPr>
          <p:cNvPr id="99" name="Google Shape;99;p19"/>
          <p:cNvSpPr txBox="1"/>
          <p:nvPr/>
        </p:nvSpPr>
        <p:spPr>
          <a:xfrm>
            <a:off x="415875" y="415875"/>
            <a:ext cx="3956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COMPARATIVE JUDGEMENT</a:t>
            </a:r>
            <a:endParaRPr b="1" sz="1800">
              <a:solidFill>
                <a:srgbClr val="E13241"/>
              </a:solidFill>
            </a:endParaRPr>
          </a:p>
        </p:txBody>
      </p:sp>
      <p:sp>
        <p:nvSpPr>
          <p:cNvPr id="100" name="Google Shape;100;p19"/>
          <p:cNvSpPr txBox="1"/>
          <p:nvPr/>
        </p:nvSpPr>
        <p:spPr>
          <a:xfrm>
            <a:off x="415875" y="989150"/>
            <a:ext cx="3681300" cy="3986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chemeClr val="dk1"/>
              </a:buClr>
              <a:buSzPts val="1100"/>
              <a:buFont typeface="Arial"/>
              <a:buNone/>
            </a:pPr>
            <a:r>
              <a:rPr lang="en-GB" sz="1300">
                <a:solidFill>
                  <a:schemeClr val="dk1"/>
                </a:solidFill>
                <a:latin typeface="Comfortaa"/>
                <a:ea typeface="Comfortaa"/>
                <a:cs typeface="Comfortaa"/>
                <a:sym typeface="Comfortaa"/>
              </a:rPr>
              <a:t>Comparative judgement is a process where judges compare two responses and decide which is better. Research has shown the process to be as reliable as double marking, but much quicker. - No More Marking website </a:t>
            </a:r>
            <a:endParaRPr sz="13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rPr lang="en-GB" sz="1300">
                <a:solidFill>
                  <a:schemeClr val="dk1"/>
                </a:solidFill>
                <a:latin typeface="Comfortaa"/>
                <a:ea typeface="Comfortaa"/>
                <a:cs typeface="Comfortaa"/>
                <a:sym typeface="Comfortaa"/>
              </a:rPr>
              <a:t>The process of comparative judgement typically involves multiple judges from different schools around the world. They are presented with pairs of writing samples. They are then asked to determine which piece of writing is of higher quality or meets specific criteria better. This comparison continues for multiple pairs of writing until a ranking is established. </a:t>
            </a:r>
            <a:endParaRPr sz="13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Clr>
                <a:schemeClr val="dk1"/>
              </a:buClr>
              <a:buSzPts val="1100"/>
              <a:buFont typeface="Arial"/>
              <a:buNone/>
            </a:pPr>
            <a:r>
              <a:t/>
            </a:r>
            <a:endParaRPr sz="1300">
              <a:solidFill>
                <a:schemeClr val="dk1"/>
              </a:solidFill>
              <a:latin typeface="Comfortaa"/>
              <a:ea typeface="Comfortaa"/>
              <a:cs typeface="Comfortaa"/>
              <a:sym typeface="Comfortaa"/>
            </a:endParaRPr>
          </a:p>
          <a:p>
            <a:pPr indent="0" lvl="0" marL="0" rtl="0" algn="l">
              <a:lnSpc>
                <a:spcPct val="100000"/>
              </a:lnSpc>
              <a:spcBef>
                <a:spcPts val="0"/>
              </a:spcBef>
              <a:spcAft>
                <a:spcPts val="0"/>
              </a:spcAft>
              <a:buNone/>
            </a:pPr>
            <a:r>
              <a:t/>
            </a:r>
            <a:endParaRPr b="1" sz="1300">
              <a:solidFill>
                <a:schemeClr val="dk1"/>
              </a:solidFill>
              <a:latin typeface="Comfortaa"/>
              <a:ea typeface="Comfortaa"/>
              <a:cs typeface="Comfortaa"/>
              <a:sym typeface="Comfortaa"/>
            </a:endParaRPr>
          </a:p>
        </p:txBody>
      </p:sp>
      <p:pic>
        <p:nvPicPr>
          <p:cNvPr id="101" name="Google Shape;101;p19"/>
          <p:cNvPicPr preferRelativeResize="0"/>
          <p:nvPr/>
        </p:nvPicPr>
        <p:blipFill>
          <a:blip r:embed="rId3">
            <a:alphaModFix/>
          </a:blip>
          <a:stretch>
            <a:fillRect/>
          </a:stretch>
        </p:blipFill>
        <p:spPr>
          <a:xfrm>
            <a:off x="4860400" y="415877"/>
            <a:ext cx="3714750" cy="1261836"/>
          </a:xfrm>
          <a:prstGeom prst="rect">
            <a:avLst/>
          </a:prstGeom>
          <a:noFill/>
          <a:ln>
            <a:noFill/>
          </a:ln>
        </p:spPr>
      </p:pic>
      <p:pic>
        <p:nvPicPr>
          <p:cNvPr id="102" name="Google Shape;102;p19"/>
          <p:cNvPicPr preferRelativeResize="0"/>
          <p:nvPr/>
        </p:nvPicPr>
        <p:blipFill>
          <a:blip r:embed="rId4">
            <a:alphaModFix/>
          </a:blip>
          <a:stretch>
            <a:fillRect/>
          </a:stretch>
        </p:blipFill>
        <p:spPr>
          <a:xfrm>
            <a:off x="4860400" y="1915875"/>
            <a:ext cx="3714750" cy="27374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560" name="Shape 560"/>
        <p:cNvGrpSpPr/>
        <p:nvPr/>
      </p:nvGrpSpPr>
      <p:grpSpPr>
        <a:xfrm>
          <a:off x="0" y="0"/>
          <a:ext cx="0" cy="0"/>
          <a:chOff x="0" y="0"/>
          <a:chExt cx="0" cy="0"/>
        </a:xfrm>
      </p:grpSpPr>
      <p:sp>
        <p:nvSpPr>
          <p:cNvPr id="561" name="Google Shape;561;p73"/>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Questioning</a:t>
            </a:r>
            <a:endParaRPr b="1" sz="1800">
              <a:solidFill>
                <a:srgbClr val="E13241"/>
              </a:solidFill>
            </a:endParaRPr>
          </a:p>
        </p:txBody>
      </p:sp>
      <p:sp>
        <p:nvSpPr>
          <p:cNvPr id="562" name="Google Shape;562;p73"/>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563" name="Google Shape;563;p73"/>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564" name="Google Shape;564;p73"/>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565" name="Google Shape;565;p73"/>
          <p:cNvPicPr preferRelativeResize="0"/>
          <p:nvPr/>
        </p:nvPicPr>
        <p:blipFill>
          <a:blip r:embed="rId3">
            <a:alphaModFix/>
          </a:blip>
          <a:stretch>
            <a:fillRect/>
          </a:stretch>
        </p:blipFill>
        <p:spPr>
          <a:xfrm>
            <a:off x="156600" y="2461325"/>
            <a:ext cx="4393150" cy="2047300"/>
          </a:xfrm>
          <a:prstGeom prst="rect">
            <a:avLst/>
          </a:prstGeom>
          <a:noFill/>
          <a:ln>
            <a:noFill/>
          </a:ln>
        </p:spPr>
      </p:pic>
      <p:sp>
        <p:nvSpPr>
          <p:cNvPr id="566" name="Google Shape;566;p73"/>
          <p:cNvSpPr txBox="1"/>
          <p:nvPr/>
        </p:nvSpPr>
        <p:spPr>
          <a:xfrm>
            <a:off x="115425" y="736200"/>
            <a:ext cx="45102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u="sng">
                <a:solidFill>
                  <a:schemeClr val="dk1"/>
                </a:solidFill>
              </a:rPr>
              <a:t>Questioning strategy 2 - the unveiling: Tell me something…</a:t>
            </a:r>
            <a:endParaRPr b="1" sz="11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Not accepting the ‘I don’t know’ response will mean you can gather feedback to check their understanding. Building a receptive culture where children feel comfortable to contribute in front of their peers without the fear of retribution is important. It will take time to not accept the ‘I don’t know’ response but it is worth it.</a:t>
            </a:r>
            <a:endParaRPr b="1" sz="1100" u="sng">
              <a:solidFill>
                <a:schemeClr val="dk1"/>
              </a:solidFill>
            </a:endParaRPr>
          </a:p>
        </p:txBody>
      </p:sp>
      <p:pic>
        <p:nvPicPr>
          <p:cNvPr id="567" name="Google Shape;567;p73"/>
          <p:cNvPicPr preferRelativeResize="0"/>
          <p:nvPr/>
        </p:nvPicPr>
        <p:blipFill rotWithShape="1">
          <a:blip r:embed="rId4">
            <a:alphaModFix/>
          </a:blip>
          <a:srcRect b="0" l="0" r="6296" t="0"/>
          <a:stretch/>
        </p:blipFill>
        <p:spPr>
          <a:xfrm>
            <a:off x="4849350" y="1524700"/>
            <a:ext cx="3948073" cy="28104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571" name="Shape 571"/>
        <p:cNvGrpSpPr/>
        <p:nvPr/>
      </p:nvGrpSpPr>
      <p:grpSpPr>
        <a:xfrm>
          <a:off x="0" y="0"/>
          <a:ext cx="0" cy="0"/>
          <a:chOff x="0" y="0"/>
          <a:chExt cx="0" cy="0"/>
        </a:xfrm>
      </p:grpSpPr>
      <p:sp>
        <p:nvSpPr>
          <p:cNvPr id="572" name="Google Shape;572;p74"/>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Questioning</a:t>
            </a:r>
            <a:endParaRPr b="1" sz="1800">
              <a:solidFill>
                <a:srgbClr val="E13241"/>
              </a:solidFill>
            </a:endParaRPr>
          </a:p>
        </p:txBody>
      </p:sp>
      <p:sp>
        <p:nvSpPr>
          <p:cNvPr id="573" name="Google Shape;573;p74"/>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574" name="Google Shape;574;p74"/>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575" name="Google Shape;575;p74"/>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576" name="Google Shape;576;p74"/>
          <p:cNvPicPr preferRelativeResize="0"/>
          <p:nvPr/>
        </p:nvPicPr>
        <p:blipFill>
          <a:blip r:embed="rId3">
            <a:alphaModFix/>
          </a:blip>
          <a:stretch>
            <a:fillRect/>
          </a:stretch>
        </p:blipFill>
        <p:spPr>
          <a:xfrm>
            <a:off x="4666800" y="207350"/>
            <a:ext cx="4393150" cy="2047300"/>
          </a:xfrm>
          <a:prstGeom prst="rect">
            <a:avLst/>
          </a:prstGeom>
          <a:noFill/>
          <a:ln>
            <a:noFill/>
          </a:ln>
        </p:spPr>
      </p:pic>
      <p:sp>
        <p:nvSpPr>
          <p:cNvPr id="577" name="Google Shape;577;p74"/>
          <p:cNvSpPr txBox="1"/>
          <p:nvPr/>
        </p:nvSpPr>
        <p:spPr>
          <a:xfrm>
            <a:off x="61800" y="802725"/>
            <a:ext cx="4510200" cy="354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600" u="sng">
                <a:solidFill>
                  <a:schemeClr val="dk1"/>
                </a:solidFill>
              </a:rPr>
              <a:t>Questioning strategy 3 - the chain: build on it… </a:t>
            </a:r>
            <a:endParaRPr b="1" sz="1600" u="sng">
              <a:solidFill>
                <a:schemeClr val="dk1"/>
              </a:solidFill>
            </a:endParaRPr>
          </a:p>
          <a:p>
            <a:pPr indent="0" lvl="0" marL="0" rtl="0" algn="l">
              <a:lnSpc>
                <a:spcPct val="115000"/>
              </a:lnSpc>
              <a:spcBef>
                <a:spcPts val="0"/>
              </a:spcBef>
              <a:spcAft>
                <a:spcPts val="0"/>
              </a:spcAft>
              <a:buNone/>
            </a:pPr>
            <a:r>
              <a:t/>
            </a:r>
            <a:endParaRPr b="1" sz="1600">
              <a:solidFill>
                <a:schemeClr val="dk1"/>
              </a:solidFill>
            </a:endParaRPr>
          </a:p>
          <a:p>
            <a:pPr indent="0" lvl="0" marL="0" rtl="0" algn="l">
              <a:lnSpc>
                <a:spcPct val="115000"/>
              </a:lnSpc>
              <a:spcBef>
                <a:spcPts val="0"/>
              </a:spcBef>
              <a:spcAft>
                <a:spcPts val="0"/>
              </a:spcAft>
              <a:buNone/>
            </a:pPr>
            <a:r>
              <a:rPr lang="en-GB" sz="1600">
                <a:solidFill>
                  <a:schemeClr val="dk1"/>
                </a:solidFill>
              </a:rPr>
              <a:t>Use questioning to build on a specific concept by involving several pupils. “Can you build on that answer?”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b="1" lang="en-GB" sz="1600">
                <a:solidFill>
                  <a:schemeClr val="dk1"/>
                </a:solidFill>
              </a:rPr>
              <a:t>A - agree</a:t>
            </a:r>
            <a:endParaRPr b="1" sz="1600">
              <a:solidFill>
                <a:schemeClr val="dk1"/>
              </a:solidFill>
            </a:endParaRPr>
          </a:p>
          <a:p>
            <a:pPr indent="0" lvl="0" marL="0" rtl="0" algn="l">
              <a:lnSpc>
                <a:spcPct val="115000"/>
              </a:lnSpc>
              <a:spcBef>
                <a:spcPts val="0"/>
              </a:spcBef>
              <a:spcAft>
                <a:spcPts val="0"/>
              </a:spcAft>
              <a:buNone/>
            </a:pPr>
            <a:r>
              <a:t/>
            </a:r>
            <a:endParaRPr b="1" sz="1600">
              <a:solidFill>
                <a:schemeClr val="dk1"/>
              </a:solidFill>
            </a:endParaRPr>
          </a:p>
          <a:p>
            <a:pPr indent="0" lvl="0" marL="0" rtl="0" algn="l">
              <a:lnSpc>
                <a:spcPct val="115000"/>
              </a:lnSpc>
              <a:spcBef>
                <a:spcPts val="0"/>
              </a:spcBef>
              <a:spcAft>
                <a:spcPts val="0"/>
              </a:spcAft>
              <a:buNone/>
            </a:pPr>
            <a:r>
              <a:rPr b="1" lang="en-GB" sz="1600">
                <a:solidFill>
                  <a:schemeClr val="dk1"/>
                </a:solidFill>
              </a:rPr>
              <a:t>B - build on</a:t>
            </a:r>
            <a:endParaRPr b="1" sz="1600">
              <a:solidFill>
                <a:schemeClr val="dk1"/>
              </a:solidFill>
            </a:endParaRPr>
          </a:p>
          <a:p>
            <a:pPr indent="0" lvl="0" marL="0" rtl="0" algn="l">
              <a:lnSpc>
                <a:spcPct val="115000"/>
              </a:lnSpc>
              <a:spcBef>
                <a:spcPts val="0"/>
              </a:spcBef>
              <a:spcAft>
                <a:spcPts val="0"/>
              </a:spcAft>
              <a:buNone/>
            </a:pPr>
            <a:r>
              <a:t/>
            </a:r>
            <a:endParaRPr b="1" sz="1600">
              <a:solidFill>
                <a:schemeClr val="dk1"/>
              </a:solidFill>
            </a:endParaRPr>
          </a:p>
          <a:p>
            <a:pPr indent="0" lvl="0" marL="0" rtl="0" algn="l">
              <a:lnSpc>
                <a:spcPct val="115000"/>
              </a:lnSpc>
              <a:spcBef>
                <a:spcPts val="0"/>
              </a:spcBef>
              <a:spcAft>
                <a:spcPts val="0"/>
              </a:spcAft>
              <a:buNone/>
            </a:pPr>
            <a:r>
              <a:rPr b="1" lang="en-GB" sz="1600">
                <a:solidFill>
                  <a:schemeClr val="dk1"/>
                </a:solidFill>
              </a:rPr>
              <a:t>C - challenge</a:t>
            </a:r>
            <a:r>
              <a:rPr lang="en-GB" sz="1600">
                <a:solidFill>
                  <a:schemeClr val="dk1"/>
                </a:solidFill>
              </a:rPr>
              <a:t> . </a:t>
            </a:r>
            <a:endParaRPr b="1" sz="1600" u="sng">
              <a:solidFill>
                <a:schemeClr val="dk1"/>
              </a:solidFill>
            </a:endParaRPr>
          </a:p>
        </p:txBody>
      </p:sp>
      <p:pic>
        <p:nvPicPr>
          <p:cNvPr id="578" name="Google Shape;578;p74"/>
          <p:cNvPicPr preferRelativeResize="0"/>
          <p:nvPr/>
        </p:nvPicPr>
        <p:blipFill rotWithShape="1">
          <a:blip r:embed="rId4">
            <a:alphaModFix/>
          </a:blip>
          <a:srcRect b="11488" l="0" r="9132" t="0"/>
          <a:stretch/>
        </p:blipFill>
        <p:spPr>
          <a:xfrm>
            <a:off x="5047000" y="2571750"/>
            <a:ext cx="3520348" cy="22871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582" name="Shape 582"/>
        <p:cNvGrpSpPr/>
        <p:nvPr/>
      </p:nvGrpSpPr>
      <p:grpSpPr>
        <a:xfrm>
          <a:off x="0" y="0"/>
          <a:ext cx="0" cy="0"/>
          <a:chOff x="0" y="0"/>
          <a:chExt cx="0" cy="0"/>
        </a:xfrm>
      </p:grpSpPr>
      <p:sp>
        <p:nvSpPr>
          <p:cNvPr id="583" name="Google Shape;583;p75"/>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Peer Assessment</a:t>
            </a:r>
            <a:endParaRPr b="1" sz="1800">
              <a:solidFill>
                <a:srgbClr val="E13241"/>
              </a:solidFill>
            </a:endParaRPr>
          </a:p>
        </p:txBody>
      </p:sp>
      <p:sp>
        <p:nvSpPr>
          <p:cNvPr id="584" name="Google Shape;584;p75"/>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585" name="Google Shape;585;p75"/>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586" name="Google Shape;586;p75"/>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587" name="Google Shape;587;p75"/>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588" name="Google Shape;588;p75"/>
          <p:cNvSpPr txBox="1"/>
          <p:nvPr/>
        </p:nvSpPr>
        <p:spPr>
          <a:xfrm>
            <a:off x="332700" y="920675"/>
            <a:ext cx="4086000" cy="327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rPr>
              <a:t>Peer-assessment involves students assessing the work of their peers.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It promotes active learning, critical thinking, and self-reflection among students, while also developing their communication and evaluation skills. Peer-assessment can be a powerful tool for fostering a collaborative and supportive classroom environment. This encourages students to take ownership of their learning and to become actively engaged in the evaluation process.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By involving students in assessing each other's work, they gain a deeper understanding of the criteria and standards that define quality work in various subjects.</a:t>
            </a:r>
            <a:endParaRPr sz="1100">
              <a:solidFill>
                <a:schemeClr val="dk1"/>
              </a:solidFill>
            </a:endParaRPr>
          </a:p>
        </p:txBody>
      </p:sp>
      <p:pic>
        <p:nvPicPr>
          <p:cNvPr id="589" name="Google Shape;589;p75"/>
          <p:cNvPicPr preferRelativeResize="0"/>
          <p:nvPr/>
        </p:nvPicPr>
        <p:blipFill>
          <a:blip r:embed="rId3">
            <a:alphaModFix/>
          </a:blip>
          <a:stretch>
            <a:fillRect/>
          </a:stretch>
        </p:blipFill>
        <p:spPr>
          <a:xfrm>
            <a:off x="4508700" y="1335200"/>
            <a:ext cx="4420500" cy="294843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593" name="Shape 593"/>
        <p:cNvGrpSpPr/>
        <p:nvPr/>
      </p:nvGrpSpPr>
      <p:grpSpPr>
        <a:xfrm>
          <a:off x="0" y="0"/>
          <a:ext cx="0" cy="0"/>
          <a:chOff x="0" y="0"/>
          <a:chExt cx="0" cy="0"/>
        </a:xfrm>
      </p:grpSpPr>
      <p:sp>
        <p:nvSpPr>
          <p:cNvPr id="594" name="Google Shape;594;p76"/>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Peer Assessment</a:t>
            </a:r>
            <a:endParaRPr b="1" sz="1800">
              <a:solidFill>
                <a:srgbClr val="E13241"/>
              </a:solidFill>
            </a:endParaRPr>
          </a:p>
        </p:txBody>
      </p:sp>
      <p:sp>
        <p:nvSpPr>
          <p:cNvPr id="595" name="Google Shape;595;p76"/>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596" name="Google Shape;596;p76"/>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597" name="Google Shape;597;p76"/>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598" name="Google Shape;598;p76"/>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599" name="Google Shape;599;p76"/>
          <p:cNvSpPr txBox="1"/>
          <p:nvPr/>
        </p:nvSpPr>
        <p:spPr>
          <a:xfrm>
            <a:off x="341600" y="1054000"/>
            <a:ext cx="5237700" cy="346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dk1"/>
                </a:solidFill>
              </a:rPr>
              <a:t>Effective Cooperative Learning (Dylan Wiliams)</a:t>
            </a:r>
            <a:endParaRPr b="1"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4 main factors: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u="sng">
                <a:solidFill>
                  <a:schemeClr val="dk1"/>
                </a:solidFill>
              </a:rPr>
              <a:t>Motivation </a:t>
            </a:r>
            <a:r>
              <a:rPr lang="en-GB" sz="1100">
                <a:solidFill>
                  <a:schemeClr val="dk1"/>
                </a:solidFill>
              </a:rPr>
              <a:t>- Students help their peers learn because, in well-structured cooperative learning settings, it is in their own interest to do so, and effort increases.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u="sng">
                <a:solidFill>
                  <a:schemeClr val="dk1"/>
                </a:solidFill>
              </a:rPr>
              <a:t>Social cohesion</a:t>
            </a:r>
            <a:r>
              <a:rPr lang="en-GB" sz="1100">
                <a:solidFill>
                  <a:schemeClr val="dk1"/>
                </a:solidFill>
              </a:rPr>
              <a:t> - Students help their peers because they care about the group, again leading to increased effort.</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u="sng">
                <a:solidFill>
                  <a:schemeClr val="dk1"/>
                </a:solidFill>
              </a:rPr>
              <a:t>Personalisation </a:t>
            </a:r>
            <a:r>
              <a:rPr lang="en-GB" sz="1100">
                <a:solidFill>
                  <a:schemeClr val="dk1"/>
                </a:solidFill>
              </a:rPr>
              <a:t>- Students learn more because their more able peers can engage with the particular difficulties a student is having.</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u="sng">
                <a:solidFill>
                  <a:schemeClr val="dk1"/>
                </a:solidFill>
              </a:rPr>
              <a:t>Cognitive elaboration </a:t>
            </a:r>
            <a:r>
              <a:rPr lang="en-GB" sz="1100">
                <a:solidFill>
                  <a:schemeClr val="dk1"/>
                </a:solidFill>
              </a:rPr>
              <a:t>- Students who provide help in group settings have to think through the ideas more clearly.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pic>
        <p:nvPicPr>
          <p:cNvPr id="600" name="Google Shape;600;p76"/>
          <p:cNvPicPr preferRelativeResize="0"/>
          <p:nvPr/>
        </p:nvPicPr>
        <p:blipFill rotWithShape="1">
          <a:blip r:embed="rId3">
            <a:alphaModFix/>
          </a:blip>
          <a:srcRect b="0" l="22390" r="0" t="0"/>
          <a:stretch/>
        </p:blipFill>
        <p:spPr>
          <a:xfrm>
            <a:off x="5472325" y="1191012"/>
            <a:ext cx="3408102" cy="29290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604" name="Shape 604"/>
        <p:cNvGrpSpPr/>
        <p:nvPr/>
      </p:nvGrpSpPr>
      <p:grpSpPr>
        <a:xfrm>
          <a:off x="0" y="0"/>
          <a:ext cx="0" cy="0"/>
          <a:chOff x="0" y="0"/>
          <a:chExt cx="0" cy="0"/>
        </a:xfrm>
      </p:grpSpPr>
      <p:sp>
        <p:nvSpPr>
          <p:cNvPr id="605" name="Google Shape;605;p77"/>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Peer Assessment - things to consider</a:t>
            </a:r>
            <a:endParaRPr b="1" sz="1800">
              <a:solidFill>
                <a:srgbClr val="E13241"/>
              </a:solidFill>
            </a:endParaRPr>
          </a:p>
        </p:txBody>
      </p:sp>
      <p:sp>
        <p:nvSpPr>
          <p:cNvPr id="606" name="Google Shape;606;p77"/>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607" name="Google Shape;607;p77"/>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608" name="Google Shape;608;p77"/>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609" name="Google Shape;609;p77"/>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610" name="Google Shape;610;p77"/>
          <p:cNvSpPr txBox="1"/>
          <p:nvPr/>
        </p:nvSpPr>
        <p:spPr>
          <a:xfrm>
            <a:off x="459750" y="795050"/>
            <a:ext cx="8224500" cy="4296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Clear Guidelines:</a:t>
            </a:r>
            <a:r>
              <a:rPr lang="en-GB" sz="1300">
                <a:solidFill>
                  <a:schemeClr val="dk1"/>
                </a:solidFill>
              </a:rPr>
              <a:t> Provide students with clear guidelines and criteria for assessment. Break down the assessment criteria into simple language that children can understand. This helps them focus on specific aspects of their peers' work and provide constructive feedback.</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Training and Modeling</a:t>
            </a:r>
            <a:r>
              <a:rPr lang="en-GB" sz="1300">
                <a:solidFill>
                  <a:schemeClr val="dk1"/>
                </a:solidFill>
              </a:rPr>
              <a:t>: Dedicate time to train students on how to provide effective feedback. Model the process by demonstrating examples of constructive feedback and emphasising the importance of being respectful and supportive.</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Rubrics and Checklists</a:t>
            </a:r>
            <a:r>
              <a:rPr lang="en-GB" sz="1300">
                <a:solidFill>
                  <a:schemeClr val="dk1"/>
                </a:solidFill>
              </a:rPr>
              <a:t>: Utilise rubrics or checklists that outline the criteria for assessment. These tools help students stay focused and provide a structured framework for evaluating their peers' work.</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Peer Feedback Sessions</a:t>
            </a:r>
            <a:r>
              <a:rPr lang="en-GB" sz="1300">
                <a:solidFill>
                  <a:schemeClr val="dk1"/>
                </a:solidFill>
              </a:rPr>
              <a:t>: Organise peer feedback sessions where students have the opportunity to assess and discuss each other's work. Encourage them to provide both positive feedback and suggestions for improvement. This can be done at any part of the lesson. </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Reflection and Revision</a:t>
            </a:r>
            <a:r>
              <a:rPr lang="en-GB" sz="1300">
                <a:solidFill>
                  <a:schemeClr val="dk1"/>
                </a:solidFill>
              </a:rPr>
              <a:t>: Encourage students to reflect on the feedback they receive from their peers and make changes accordingly. This fosters a growth mindset and emphasises the idea that feedback is a valuable part of the learning process.</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Teacher Facilitation</a:t>
            </a:r>
            <a:r>
              <a:rPr lang="en-GB" sz="1300">
                <a:solidFill>
                  <a:schemeClr val="dk1"/>
                </a:solidFill>
              </a:rPr>
              <a:t>: It is important for the teacher to provide guidance and support throughout the process. The teacher can monitor the feedback sessions, offer clarification when needed, and ensure that the assessment is fair and consistent.</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614" name="Shape 614"/>
        <p:cNvGrpSpPr/>
        <p:nvPr/>
      </p:nvGrpSpPr>
      <p:grpSpPr>
        <a:xfrm>
          <a:off x="0" y="0"/>
          <a:ext cx="0" cy="0"/>
          <a:chOff x="0" y="0"/>
          <a:chExt cx="0" cy="0"/>
        </a:xfrm>
      </p:grpSpPr>
      <p:sp>
        <p:nvSpPr>
          <p:cNvPr id="615" name="Google Shape;615;p78"/>
          <p:cNvSpPr txBox="1"/>
          <p:nvPr/>
        </p:nvSpPr>
        <p:spPr>
          <a:xfrm>
            <a:off x="253300" y="231100"/>
            <a:ext cx="4793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Peer Assessment</a:t>
            </a:r>
            <a:endParaRPr b="1" sz="1800">
              <a:solidFill>
                <a:srgbClr val="E13241"/>
              </a:solidFill>
            </a:endParaRPr>
          </a:p>
        </p:txBody>
      </p:sp>
      <p:sp>
        <p:nvSpPr>
          <p:cNvPr id="616" name="Google Shape;616;p78"/>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617" name="Google Shape;617;p78"/>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618" name="Google Shape;618;p78"/>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619" name="Google Shape;619;p78"/>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620" name="Google Shape;620;p78"/>
          <p:cNvSpPr txBox="1"/>
          <p:nvPr/>
        </p:nvSpPr>
        <p:spPr>
          <a:xfrm>
            <a:off x="292575" y="566175"/>
            <a:ext cx="8364900" cy="504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200">
                <a:solidFill>
                  <a:schemeClr val="dk1"/>
                </a:solidFill>
              </a:rPr>
              <a:t>Benefits of Peer-Assessment:</a:t>
            </a:r>
            <a:endParaRPr b="1"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Active Engagement</a:t>
            </a:r>
            <a:r>
              <a:rPr lang="en-GB" sz="1200">
                <a:solidFill>
                  <a:schemeClr val="dk1"/>
                </a:solidFill>
              </a:rPr>
              <a:t>: Peer-assessment actively involves students in the learning process, encouraging them to think critically and reflect on their own work as well as their peers'.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Improved Learning Outcomes:</a:t>
            </a:r>
            <a:r>
              <a:rPr lang="en-GB" sz="1200">
                <a:solidFill>
                  <a:schemeClr val="dk1"/>
                </a:solidFill>
              </a:rPr>
              <a:t> By assessing their peers' work, students gain a deeper understanding of the subject matter and the assessment criteria. They develop a clearer sense of what constitutes quality work, which can lead to improved learning outcomes.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Constructive Feedback Skills:</a:t>
            </a:r>
            <a:r>
              <a:rPr lang="en-GB" sz="1200">
                <a:solidFill>
                  <a:schemeClr val="dk1"/>
                </a:solidFill>
              </a:rPr>
              <a:t> Peer-assessment helps students develop their ability to provide constructive feedback and learn from others' perspectives. This fosters communication skills, empathy, and respect for diverse viewpoints.</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Increased Self-Reflection</a:t>
            </a:r>
            <a:r>
              <a:rPr lang="en-GB" sz="1200">
                <a:solidFill>
                  <a:schemeClr val="dk1"/>
                </a:solidFill>
              </a:rPr>
              <a:t>: Engaging in peer-assessment prompts students to reflect on their own work and identify areas for improvement. They become more self-aware and take greater responsibility for their learning.</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GB" sz="1200">
                <a:solidFill>
                  <a:schemeClr val="dk1"/>
                </a:solidFill>
              </a:rPr>
              <a:t>Collaborative Environment</a:t>
            </a:r>
            <a:r>
              <a:rPr lang="en-GB" sz="1200">
                <a:solidFill>
                  <a:schemeClr val="dk1"/>
                </a:solidFill>
              </a:rPr>
              <a:t>: Peer-assessment promotes a collaborative classroom environment, where students support and learn from each other. </a:t>
            </a:r>
            <a:endParaRPr sz="1200">
              <a:solidFill>
                <a:schemeClr val="dk1"/>
              </a:solidFill>
            </a:endParaRPr>
          </a:p>
          <a:p>
            <a:pPr indent="0" lvl="0" marL="457200" rtl="0" algn="l">
              <a:lnSpc>
                <a:spcPct val="115000"/>
              </a:lnSpc>
              <a:spcBef>
                <a:spcPts val="0"/>
              </a:spcBef>
              <a:spcAft>
                <a:spcPts val="0"/>
              </a:spcAft>
              <a:buNone/>
            </a:pPr>
            <a:r>
              <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GB" sz="1200">
                <a:solidFill>
                  <a:schemeClr val="dk1"/>
                </a:solidFill>
              </a:rPr>
              <a:t>The children are speaking in their own way, which will help other children to understand more than the ‘weird language’ (Dylan Wiliams) that the teacher uses.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624" name="Shape 624"/>
        <p:cNvGrpSpPr/>
        <p:nvPr/>
      </p:nvGrpSpPr>
      <p:grpSpPr>
        <a:xfrm>
          <a:off x="0" y="0"/>
          <a:ext cx="0" cy="0"/>
          <a:chOff x="0" y="0"/>
          <a:chExt cx="0" cy="0"/>
        </a:xfrm>
      </p:grpSpPr>
      <p:sp>
        <p:nvSpPr>
          <p:cNvPr id="625" name="Google Shape;625;p79"/>
          <p:cNvSpPr txBox="1"/>
          <p:nvPr/>
        </p:nvSpPr>
        <p:spPr>
          <a:xfrm>
            <a:off x="253300" y="231100"/>
            <a:ext cx="5702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Peer Assessment - Examples Dylan Williams</a:t>
            </a:r>
            <a:endParaRPr b="1" sz="1800">
              <a:solidFill>
                <a:srgbClr val="E13241"/>
              </a:solidFill>
            </a:endParaRPr>
          </a:p>
        </p:txBody>
      </p:sp>
      <p:sp>
        <p:nvSpPr>
          <p:cNvPr id="626" name="Google Shape;626;p79"/>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627" name="Google Shape;627;p79"/>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628" name="Google Shape;628;p79"/>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629" name="Google Shape;629;p79"/>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630" name="Google Shape;630;p79"/>
          <p:cNvSpPr txBox="1"/>
          <p:nvPr/>
        </p:nvSpPr>
        <p:spPr>
          <a:xfrm>
            <a:off x="332700" y="920675"/>
            <a:ext cx="8364900" cy="366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dk1"/>
                </a:solidFill>
              </a:rPr>
              <a:t>C3B4ME </a:t>
            </a:r>
            <a:r>
              <a:rPr lang="en-GB" sz="1100">
                <a:solidFill>
                  <a:schemeClr val="dk1"/>
                </a:solidFill>
              </a:rPr>
              <a:t>- students must seek assistance from at least three other students before seeking it from the teacher. “There is more than one teacher in the room.” This could be in conjunction with a ‘no hands’ technique. Before a response is made, the child could brainstorm ideas with at least three other children before answering.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Peer improvements without given success criteri</a:t>
            </a:r>
            <a:r>
              <a:rPr lang="en-GB" sz="1100">
                <a:solidFill>
                  <a:schemeClr val="dk1"/>
                </a:solidFill>
              </a:rPr>
              <a:t>a - have children feedback on other children’s work by keeping them unaware of the success criteria for that particular piece of work. Sometimes it could be adjectives, capital letters etc.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Help board </a:t>
            </a:r>
            <a:r>
              <a:rPr lang="en-GB" sz="1100">
                <a:solidFill>
                  <a:schemeClr val="dk1"/>
                </a:solidFill>
              </a:rPr>
              <a:t>- students take ownership of their ‘struggles’ by writing questions on their student help board for other children to answer throughout the day. </a:t>
            </a:r>
            <a:r>
              <a:rPr lang="en-GB" sz="1100" u="sng">
                <a:solidFill>
                  <a:srgbClr val="1155CC"/>
                </a:solidFill>
                <a:hlinkClick r:id="rId3">
                  <a:extLst>
                    <a:ext uri="{A12FA001-AC4F-418D-AE19-62706E023703}">
                      <ahyp:hlinkClr val="tx"/>
                    </a:ext>
                  </a:extLst>
                </a:hlinkClick>
              </a:rPr>
              <a:t>Neil Gorton</a:t>
            </a:r>
            <a:r>
              <a:rPr lang="en-GB" sz="1100">
                <a:solidFill>
                  <a:schemeClr val="dk1"/>
                </a:solidFill>
              </a:rPr>
              <a:t>- can’t think of a good example here.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Two Stars and a Wish </a:t>
            </a:r>
            <a:r>
              <a:rPr lang="en-GB" sz="1100">
                <a:solidFill>
                  <a:schemeClr val="dk1"/>
                </a:solidFill>
              </a:rPr>
              <a:t>- effective way of getting started with peer-assessment. Two things the student thinks were good about their partner’s work and a suggestion for improvement. This could be done on sticky notes, in books, verbally, on Seesaw comments. Have other children comment on how helpful the feedback was to improve the quality of the children’s comments.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Questions </a:t>
            </a:r>
            <a:r>
              <a:rPr lang="en-GB" sz="1100">
                <a:solidFill>
                  <a:schemeClr val="dk1"/>
                </a:solidFill>
              </a:rPr>
              <a:t>- instead of saying ‘any questions’ say ‘in your groups, decide if you have any questions.’ Giving the children a chance to talk it through will give children more confidence to ask in front of the whole class. It can also stop questions such as ‘Do we write the date?’ and questions already answered. </a:t>
            </a:r>
            <a:endParaRPr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634" name="Shape 634"/>
        <p:cNvGrpSpPr/>
        <p:nvPr/>
      </p:nvGrpSpPr>
      <p:grpSpPr>
        <a:xfrm>
          <a:off x="0" y="0"/>
          <a:ext cx="0" cy="0"/>
          <a:chOff x="0" y="0"/>
          <a:chExt cx="0" cy="0"/>
        </a:xfrm>
      </p:grpSpPr>
      <p:sp>
        <p:nvSpPr>
          <p:cNvPr id="635" name="Google Shape;635;p80"/>
          <p:cNvSpPr txBox="1"/>
          <p:nvPr/>
        </p:nvSpPr>
        <p:spPr>
          <a:xfrm>
            <a:off x="253300" y="61525"/>
            <a:ext cx="5702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Peer Assessment - Examples Dylan Williams</a:t>
            </a:r>
            <a:endParaRPr b="1" sz="1800">
              <a:solidFill>
                <a:srgbClr val="E13241"/>
              </a:solidFill>
            </a:endParaRPr>
          </a:p>
        </p:txBody>
      </p:sp>
      <p:sp>
        <p:nvSpPr>
          <p:cNvPr id="636" name="Google Shape;636;p80"/>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637" name="Google Shape;637;p80"/>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638" name="Google Shape;638;p80"/>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639" name="Google Shape;639;p80"/>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640" name="Google Shape;640;p80"/>
          <p:cNvSpPr txBox="1"/>
          <p:nvPr/>
        </p:nvSpPr>
        <p:spPr>
          <a:xfrm>
            <a:off x="332700" y="920675"/>
            <a:ext cx="8364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a:solidFill>
                <a:schemeClr val="dk1"/>
              </a:solidFill>
            </a:endParaRPr>
          </a:p>
        </p:txBody>
      </p:sp>
      <p:sp>
        <p:nvSpPr>
          <p:cNvPr id="641" name="Google Shape;641;p80"/>
          <p:cNvSpPr txBox="1"/>
          <p:nvPr/>
        </p:nvSpPr>
        <p:spPr>
          <a:xfrm>
            <a:off x="51750" y="523225"/>
            <a:ext cx="8084400" cy="463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dk1"/>
                </a:solidFill>
              </a:rPr>
              <a:t>Error classification</a:t>
            </a:r>
            <a:r>
              <a:rPr lang="en-GB" sz="1100">
                <a:solidFill>
                  <a:schemeClr val="dk1"/>
                </a:solidFill>
              </a:rPr>
              <a:t> - teachers may classify errors such as spellings, tense and direct speech punctuation and underline the examples in the children’s work. Children need to identify the errors and find someone in the classroom that has different mistakes, working together to help each other correct their work.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Student reporter</a:t>
            </a:r>
            <a:r>
              <a:rPr lang="en-GB" sz="1100">
                <a:solidFill>
                  <a:schemeClr val="dk1"/>
                </a:solidFill>
              </a:rPr>
              <a:t> - have a student lead the end-of-lesson discussion. The teacher finishes their lesson 10 minutes early or uses their plenary time and the student reporter summarises the lesson’s main points and answers any remaining questions that the children might have. </a:t>
            </a:r>
            <a:endParaRPr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Preflight checklist</a:t>
            </a:r>
            <a:r>
              <a:rPr lang="en-GB" sz="1100">
                <a:solidFill>
                  <a:schemeClr val="dk1"/>
                </a:solidFill>
              </a:rPr>
              <a:t> - using the success criteria at the end of a unit of work, partners must ‘sign off’ on the piece of work by checking that all parts of the success criteria have been completed to a good standard. For example, in Science, a prediction, results, method etc. </a:t>
            </a:r>
            <a:endParaRPr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I-You-We Checklist</a:t>
            </a:r>
            <a:r>
              <a:rPr lang="en-GB" sz="1100">
                <a:solidFill>
                  <a:schemeClr val="dk1"/>
                </a:solidFill>
              </a:rPr>
              <a:t> - at the end of a group activity, each student records something about their contribution, their partner’s contributions and their whole group’s contributions. When the students know this might happen, they are more likely to be honest and accurate about their own contributions</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Reporter at Random</a:t>
            </a:r>
            <a:r>
              <a:rPr lang="en-GB" sz="1100">
                <a:solidFill>
                  <a:schemeClr val="dk1"/>
                </a:solidFill>
              </a:rPr>
              <a:t> - choosing children at random to report back after a group activity increases their accountability as they know they might have to report back. More importantly, children who want their group to do well will ensure that the other children in the group are paying attention. </a:t>
            </a:r>
            <a:endParaRPr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0" lvl="0" marL="0" rtl="0" algn="l">
              <a:lnSpc>
                <a:spcPct val="115000"/>
              </a:lnSpc>
              <a:spcBef>
                <a:spcPts val="0"/>
              </a:spcBef>
              <a:spcAft>
                <a:spcPts val="0"/>
              </a:spcAft>
              <a:buNone/>
            </a:pPr>
            <a:r>
              <a:rPr b="1" lang="en-GB" sz="1100">
                <a:solidFill>
                  <a:schemeClr val="dk1"/>
                </a:solidFill>
              </a:rPr>
              <a:t>If you’ve learned it, help someone who hasn’t -</a:t>
            </a:r>
            <a:r>
              <a:rPr lang="en-GB" sz="1100">
                <a:solidFill>
                  <a:schemeClr val="dk1"/>
                </a:solidFill>
              </a:rPr>
              <a:t> if able students engage in peer ‘tutoring’ both students will benefit. When students teach their peers, they reinforce their own understanding of the subject matter. Explaining concepts and answering questions can deepen their knowledge and make them more proficient in the topic. </a:t>
            </a:r>
            <a:endParaRPr sz="11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645" name="Shape 645"/>
        <p:cNvGrpSpPr/>
        <p:nvPr/>
      </p:nvGrpSpPr>
      <p:grpSpPr>
        <a:xfrm>
          <a:off x="0" y="0"/>
          <a:ext cx="0" cy="0"/>
          <a:chOff x="0" y="0"/>
          <a:chExt cx="0" cy="0"/>
        </a:xfrm>
      </p:grpSpPr>
      <p:sp>
        <p:nvSpPr>
          <p:cNvPr id="646" name="Google Shape;646;p81"/>
          <p:cNvSpPr txBox="1"/>
          <p:nvPr/>
        </p:nvSpPr>
        <p:spPr>
          <a:xfrm>
            <a:off x="-297885" y="-424546"/>
            <a:ext cx="2453700" cy="28575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7D258E"/>
              </a:buClr>
              <a:buSzPts val="12500"/>
              <a:buFont typeface="Oswald"/>
              <a:buNone/>
            </a:pPr>
            <a:r>
              <a:rPr b="1" lang="en-GB" sz="12500">
                <a:solidFill>
                  <a:srgbClr val="7D258E"/>
                </a:solidFill>
                <a:latin typeface="Oswald"/>
                <a:ea typeface="Oswald"/>
                <a:cs typeface="Oswald"/>
                <a:sym typeface="Oswald"/>
              </a:rPr>
              <a:t>T.</a:t>
            </a:r>
            <a:endParaRPr b="1" sz="12500">
              <a:solidFill>
                <a:srgbClr val="7D258E"/>
              </a:solidFill>
              <a:latin typeface="Oswald"/>
              <a:ea typeface="Oswald"/>
              <a:cs typeface="Oswald"/>
              <a:sym typeface="Oswald"/>
            </a:endParaRPr>
          </a:p>
        </p:txBody>
      </p:sp>
      <p:sp>
        <p:nvSpPr>
          <p:cNvPr id="647" name="Google Shape;647;p81"/>
          <p:cNvSpPr txBox="1"/>
          <p:nvPr/>
        </p:nvSpPr>
        <p:spPr>
          <a:xfrm>
            <a:off x="1644107" y="505195"/>
            <a:ext cx="1587600" cy="10398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7D258E"/>
              </a:buClr>
              <a:buSzPts val="2400"/>
              <a:buFont typeface="Oswald"/>
              <a:buNone/>
            </a:pPr>
            <a:r>
              <a:rPr b="1" lang="en-GB" sz="2400">
                <a:solidFill>
                  <a:srgbClr val="7D258E"/>
                </a:solidFill>
                <a:latin typeface="Oswald"/>
                <a:ea typeface="Oswald"/>
                <a:cs typeface="Oswald"/>
                <a:sym typeface="Oswald"/>
              </a:rPr>
              <a:t>T</a:t>
            </a:r>
            <a:r>
              <a:rPr b="1" lang="en-GB" sz="1900">
                <a:solidFill>
                  <a:schemeClr val="dk1"/>
                </a:solidFill>
                <a:latin typeface="Oswald"/>
                <a:ea typeface="Oswald"/>
                <a:cs typeface="Oswald"/>
                <a:sym typeface="Oswald"/>
              </a:rPr>
              <a:t>ell me what you enjoyed</a:t>
            </a:r>
            <a:endParaRPr b="1" sz="1900">
              <a:solidFill>
                <a:schemeClr val="dk1"/>
              </a:solidFill>
              <a:latin typeface="Oswald"/>
              <a:ea typeface="Oswald"/>
              <a:cs typeface="Oswald"/>
              <a:sym typeface="Oswald"/>
            </a:endParaRPr>
          </a:p>
        </p:txBody>
      </p:sp>
      <p:sp>
        <p:nvSpPr>
          <p:cNvPr id="648" name="Google Shape;648;p81"/>
          <p:cNvSpPr txBox="1"/>
          <p:nvPr/>
        </p:nvSpPr>
        <p:spPr>
          <a:xfrm>
            <a:off x="1755257" y="2265959"/>
            <a:ext cx="1365300" cy="7461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7D258E"/>
              </a:buClr>
              <a:buSzPts val="2400"/>
              <a:buFont typeface="Oswald"/>
              <a:buNone/>
            </a:pPr>
            <a:r>
              <a:rPr b="1" lang="en-GB" sz="2400">
                <a:solidFill>
                  <a:srgbClr val="7D258E"/>
                </a:solidFill>
                <a:latin typeface="Oswald"/>
                <a:ea typeface="Oswald"/>
                <a:cs typeface="Oswald"/>
                <a:sym typeface="Oswald"/>
              </a:rPr>
              <a:t>A</a:t>
            </a:r>
            <a:r>
              <a:rPr b="1" lang="en-GB" sz="1900">
                <a:solidFill>
                  <a:schemeClr val="dk1"/>
                </a:solidFill>
                <a:latin typeface="Oswald"/>
                <a:ea typeface="Oswald"/>
                <a:cs typeface="Oswald"/>
                <a:sym typeface="Oswald"/>
              </a:rPr>
              <a:t>sk a question</a:t>
            </a:r>
            <a:endParaRPr b="1" sz="1900">
              <a:solidFill>
                <a:schemeClr val="dk1"/>
              </a:solidFill>
              <a:latin typeface="Oswald"/>
              <a:ea typeface="Oswald"/>
              <a:cs typeface="Oswald"/>
              <a:sym typeface="Oswald"/>
            </a:endParaRPr>
          </a:p>
        </p:txBody>
      </p:sp>
      <p:sp>
        <p:nvSpPr>
          <p:cNvPr id="649" name="Google Shape;649;p81"/>
          <p:cNvSpPr txBox="1"/>
          <p:nvPr/>
        </p:nvSpPr>
        <p:spPr>
          <a:xfrm>
            <a:off x="1755257" y="3983635"/>
            <a:ext cx="1365300" cy="8256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7D258E"/>
              </a:buClr>
              <a:buSzPts val="2400"/>
              <a:buFont typeface="Oswald"/>
              <a:buNone/>
            </a:pPr>
            <a:r>
              <a:rPr b="1" lang="en-GB" sz="2400">
                <a:solidFill>
                  <a:srgbClr val="7D258E"/>
                </a:solidFill>
                <a:latin typeface="Oswald"/>
                <a:ea typeface="Oswald"/>
                <a:cs typeface="Oswald"/>
                <a:sym typeface="Oswald"/>
              </a:rPr>
              <a:t>G</a:t>
            </a:r>
            <a:r>
              <a:rPr b="1" lang="en-GB" sz="1900">
                <a:solidFill>
                  <a:schemeClr val="dk1"/>
                </a:solidFill>
                <a:latin typeface="Oswald"/>
                <a:ea typeface="Oswald"/>
                <a:cs typeface="Oswald"/>
                <a:sym typeface="Oswald"/>
              </a:rPr>
              <a:t>ive a Suggestion</a:t>
            </a:r>
            <a:endParaRPr b="1" sz="1900">
              <a:solidFill>
                <a:schemeClr val="dk1"/>
              </a:solidFill>
              <a:latin typeface="Oswald"/>
              <a:ea typeface="Oswald"/>
              <a:cs typeface="Oswald"/>
              <a:sym typeface="Oswald"/>
            </a:endParaRPr>
          </a:p>
        </p:txBody>
      </p:sp>
      <p:sp>
        <p:nvSpPr>
          <p:cNvPr id="650" name="Google Shape;650;p81"/>
          <p:cNvSpPr txBox="1"/>
          <p:nvPr/>
        </p:nvSpPr>
        <p:spPr>
          <a:xfrm>
            <a:off x="3307102" y="647026"/>
            <a:ext cx="1821900" cy="7560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FF0000"/>
              </a:buClr>
              <a:buSzPts val="1400"/>
              <a:buFont typeface="Calibri"/>
              <a:buNone/>
            </a:pPr>
            <a:r>
              <a:rPr lang="en-GB" sz="1400">
                <a:solidFill>
                  <a:srgbClr val="FF0000"/>
                </a:solidFill>
                <a:latin typeface="Calibri"/>
                <a:ea typeface="Calibri"/>
                <a:cs typeface="Calibri"/>
                <a:sym typeface="Calibri"/>
              </a:rPr>
              <a:t>"I like how you opened with a question."</a:t>
            </a:r>
            <a:endParaRPr sz="1400">
              <a:solidFill>
                <a:srgbClr val="FF0000"/>
              </a:solidFill>
              <a:latin typeface="Calibri"/>
              <a:ea typeface="Calibri"/>
              <a:cs typeface="Calibri"/>
              <a:sym typeface="Calibri"/>
            </a:endParaRPr>
          </a:p>
        </p:txBody>
      </p:sp>
      <p:sp>
        <p:nvSpPr>
          <p:cNvPr id="651" name="Google Shape;651;p81"/>
          <p:cNvSpPr txBox="1"/>
          <p:nvPr/>
        </p:nvSpPr>
        <p:spPr>
          <a:xfrm>
            <a:off x="3298018" y="2393646"/>
            <a:ext cx="1666800" cy="4908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FF0000"/>
              </a:buClr>
              <a:buSzPts val="1400"/>
              <a:buFont typeface="Calibri"/>
              <a:buNone/>
            </a:pPr>
            <a:r>
              <a:rPr lang="en-GB" sz="1400">
                <a:solidFill>
                  <a:srgbClr val="FF0000"/>
                </a:solidFill>
                <a:latin typeface="Calibri"/>
                <a:ea typeface="Calibri"/>
                <a:cs typeface="Calibri"/>
                <a:sym typeface="Calibri"/>
              </a:rPr>
              <a:t>"Have you considered adding sources?"</a:t>
            </a:r>
            <a:endParaRPr sz="1400">
              <a:solidFill>
                <a:srgbClr val="FF0000"/>
              </a:solidFill>
              <a:latin typeface="Calibri"/>
              <a:ea typeface="Calibri"/>
              <a:cs typeface="Calibri"/>
              <a:sym typeface="Calibri"/>
            </a:endParaRPr>
          </a:p>
        </p:txBody>
      </p:sp>
      <p:sp>
        <p:nvSpPr>
          <p:cNvPr id="652" name="Google Shape;652;p81"/>
          <p:cNvSpPr txBox="1"/>
          <p:nvPr/>
        </p:nvSpPr>
        <p:spPr>
          <a:xfrm>
            <a:off x="3222626" y="4085957"/>
            <a:ext cx="2213100" cy="656700"/>
          </a:xfrm>
          <a:prstGeom prst="rect">
            <a:avLst/>
          </a:prstGeom>
          <a:no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FF0000"/>
              </a:buClr>
              <a:buSzPts val="1400"/>
              <a:buFont typeface="Calibri"/>
              <a:buNone/>
            </a:pPr>
            <a:r>
              <a:rPr lang="en-GB" sz="1400">
                <a:solidFill>
                  <a:srgbClr val="FF0000"/>
                </a:solidFill>
                <a:latin typeface="Calibri"/>
                <a:ea typeface="Calibri"/>
                <a:cs typeface="Calibri"/>
                <a:sym typeface="Calibri"/>
              </a:rPr>
              <a:t>"I wonder what would happen if you flipped paragraphs 2 and 3 around?"</a:t>
            </a:r>
            <a:endParaRPr sz="1400">
              <a:solidFill>
                <a:srgbClr val="FF0000"/>
              </a:solidFill>
              <a:latin typeface="Calibri"/>
              <a:ea typeface="Calibri"/>
              <a:cs typeface="Calibri"/>
              <a:sym typeface="Calibri"/>
            </a:endParaRPr>
          </a:p>
        </p:txBody>
      </p:sp>
      <p:sp>
        <p:nvSpPr>
          <p:cNvPr id="653" name="Google Shape;653;p81"/>
          <p:cNvSpPr txBox="1"/>
          <p:nvPr/>
        </p:nvSpPr>
        <p:spPr>
          <a:xfrm>
            <a:off x="-257991" y="1228397"/>
            <a:ext cx="2453700" cy="28575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7D258E"/>
              </a:buClr>
              <a:buSzPts val="12500"/>
              <a:buFont typeface="Oswald"/>
              <a:buNone/>
            </a:pPr>
            <a:r>
              <a:rPr b="1" lang="en-GB" sz="12500">
                <a:solidFill>
                  <a:srgbClr val="7D258E"/>
                </a:solidFill>
                <a:latin typeface="Oswald"/>
                <a:ea typeface="Oswald"/>
                <a:cs typeface="Oswald"/>
                <a:sym typeface="Oswald"/>
              </a:rPr>
              <a:t>A.</a:t>
            </a:r>
            <a:endParaRPr b="1" sz="12500">
              <a:solidFill>
                <a:srgbClr val="7D258E"/>
              </a:solidFill>
              <a:latin typeface="Oswald"/>
              <a:ea typeface="Oswald"/>
              <a:cs typeface="Oswald"/>
              <a:sym typeface="Oswald"/>
            </a:endParaRPr>
          </a:p>
        </p:txBody>
      </p:sp>
      <p:sp>
        <p:nvSpPr>
          <p:cNvPr id="654" name="Google Shape;654;p81"/>
          <p:cNvSpPr txBox="1"/>
          <p:nvPr/>
        </p:nvSpPr>
        <p:spPr>
          <a:xfrm>
            <a:off x="-276874" y="2845002"/>
            <a:ext cx="2453700" cy="2857500"/>
          </a:xfrm>
          <a:prstGeom prst="rect">
            <a:avLst/>
          </a:prstGeom>
          <a:noFill/>
          <a:ln>
            <a:noFill/>
          </a:ln>
        </p:spPr>
        <p:txBody>
          <a:bodyPr anchorCtr="0" anchor="ctr" bIns="68575" lIns="68575" spcFirstLastPara="1" rIns="68575" wrap="square" tIns="68575">
            <a:noAutofit/>
          </a:bodyPr>
          <a:lstStyle/>
          <a:p>
            <a:pPr indent="0" lvl="0" marL="0" marR="0" rtl="0" algn="ctr">
              <a:spcBef>
                <a:spcPts val="0"/>
              </a:spcBef>
              <a:spcAft>
                <a:spcPts val="0"/>
              </a:spcAft>
              <a:buClr>
                <a:srgbClr val="7D258E"/>
              </a:buClr>
              <a:buSzPts val="12500"/>
              <a:buFont typeface="Oswald"/>
              <a:buNone/>
            </a:pPr>
            <a:r>
              <a:rPr b="1" lang="en-GB" sz="12500">
                <a:solidFill>
                  <a:srgbClr val="7D258E"/>
                </a:solidFill>
                <a:latin typeface="Oswald"/>
                <a:ea typeface="Oswald"/>
                <a:cs typeface="Oswald"/>
                <a:sym typeface="Oswald"/>
              </a:rPr>
              <a:t>G.</a:t>
            </a:r>
            <a:endParaRPr b="1" sz="12500">
              <a:solidFill>
                <a:srgbClr val="7D258E"/>
              </a:solidFill>
              <a:latin typeface="Oswald"/>
              <a:ea typeface="Oswald"/>
              <a:cs typeface="Oswald"/>
              <a:sym typeface="Oswald"/>
            </a:endParaRPr>
          </a:p>
        </p:txBody>
      </p:sp>
      <p:pic>
        <p:nvPicPr>
          <p:cNvPr id="655" name="Google Shape;655;p81"/>
          <p:cNvPicPr preferRelativeResize="0"/>
          <p:nvPr/>
        </p:nvPicPr>
        <p:blipFill rotWithShape="1">
          <a:blip r:embed="rId3">
            <a:alphaModFix/>
          </a:blip>
          <a:srcRect b="0" l="14797" r="15301" t="0"/>
          <a:stretch/>
        </p:blipFill>
        <p:spPr>
          <a:xfrm>
            <a:off x="5293933" y="801591"/>
            <a:ext cx="3657038" cy="4042560"/>
          </a:xfrm>
          <a:prstGeom prst="rect">
            <a:avLst/>
          </a:prstGeom>
          <a:noFill/>
          <a:ln>
            <a:noFill/>
          </a:ln>
        </p:spPr>
      </p:pic>
      <p:sp>
        <p:nvSpPr>
          <p:cNvPr id="656" name="Google Shape;656;p81"/>
          <p:cNvSpPr txBox="1"/>
          <p:nvPr/>
        </p:nvSpPr>
        <p:spPr>
          <a:xfrm>
            <a:off x="1477825" y="111450"/>
            <a:ext cx="5702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Peer Assessment - TAG Feedback</a:t>
            </a:r>
            <a:endParaRPr b="1" sz="1800">
              <a:solidFill>
                <a:srgbClr val="E1324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660" name="Shape 660"/>
        <p:cNvGrpSpPr/>
        <p:nvPr/>
      </p:nvGrpSpPr>
      <p:grpSpPr>
        <a:xfrm>
          <a:off x="0" y="0"/>
          <a:ext cx="0" cy="0"/>
          <a:chOff x="0" y="0"/>
          <a:chExt cx="0" cy="0"/>
        </a:xfrm>
      </p:grpSpPr>
      <p:sp>
        <p:nvSpPr>
          <p:cNvPr id="661" name="Google Shape;661;p82"/>
          <p:cNvSpPr txBox="1"/>
          <p:nvPr/>
        </p:nvSpPr>
        <p:spPr>
          <a:xfrm>
            <a:off x="129376" y="872409"/>
            <a:ext cx="4510500" cy="3032400"/>
          </a:xfrm>
          <a:prstGeom prst="rect">
            <a:avLst/>
          </a:prstGeom>
          <a:noFill/>
          <a:ln>
            <a:noFill/>
          </a:ln>
        </p:spPr>
        <p:txBody>
          <a:bodyPr anchorCtr="0" anchor="t" bIns="91425" lIns="91425" spcFirstLastPara="1" rIns="91425" wrap="square" tIns="91425">
            <a:noAutofit/>
          </a:bodyPr>
          <a:lstStyle/>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''I like how you…"</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"I was interested when you said/did…"</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"My favorite part was…"</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"Great job on…"</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"What really impressed me was…"</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"The best part of this to me was…"</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"It really had a big impact on me when…"</a:t>
            </a:r>
            <a:endParaRPr sz="2100">
              <a:solidFill>
                <a:schemeClr val="dk1"/>
              </a:solidFill>
              <a:latin typeface="Calibri"/>
              <a:ea typeface="Calibri"/>
              <a:cs typeface="Calibri"/>
              <a:sym typeface="Calibri"/>
            </a:endParaRPr>
          </a:p>
        </p:txBody>
      </p:sp>
      <p:sp>
        <p:nvSpPr>
          <p:cNvPr id="662" name="Google Shape;662;p82"/>
          <p:cNvSpPr txBox="1"/>
          <p:nvPr/>
        </p:nvSpPr>
        <p:spPr>
          <a:xfrm>
            <a:off x="98176" y="149107"/>
            <a:ext cx="5525700" cy="7233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GB" sz="3500">
                <a:solidFill>
                  <a:srgbClr val="7D258E"/>
                </a:solidFill>
                <a:latin typeface="Comic Sans MS"/>
                <a:ea typeface="Comic Sans MS"/>
                <a:cs typeface="Comic Sans MS"/>
                <a:sym typeface="Comic Sans MS"/>
              </a:rPr>
              <a:t>T</a:t>
            </a:r>
            <a:r>
              <a:rPr b="1" lang="en-GB" sz="2000">
                <a:solidFill>
                  <a:schemeClr val="dk1"/>
                </a:solidFill>
                <a:latin typeface="Comic Sans MS"/>
                <a:ea typeface="Comic Sans MS"/>
                <a:cs typeface="Comic Sans MS"/>
                <a:sym typeface="Comic Sans MS"/>
              </a:rPr>
              <a:t>ell me something you enjoyed…</a:t>
            </a:r>
            <a:endParaRPr b="1" sz="2000">
              <a:solidFill>
                <a:schemeClr val="dk1"/>
              </a:solidFill>
              <a:latin typeface="Comic Sans MS"/>
              <a:ea typeface="Comic Sans MS"/>
              <a:cs typeface="Comic Sans MS"/>
              <a:sym typeface="Comic Sans MS"/>
            </a:endParaRPr>
          </a:p>
        </p:txBody>
      </p:sp>
      <p:pic>
        <p:nvPicPr>
          <p:cNvPr id="663" name="Google Shape;663;p82"/>
          <p:cNvPicPr preferRelativeResize="0"/>
          <p:nvPr/>
        </p:nvPicPr>
        <p:blipFill rotWithShape="1">
          <a:blip r:embed="rId3">
            <a:alphaModFix/>
          </a:blip>
          <a:srcRect b="0" l="14797" r="15301" t="0"/>
          <a:stretch/>
        </p:blipFill>
        <p:spPr>
          <a:xfrm>
            <a:off x="5293933" y="801591"/>
            <a:ext cx="3657038" cy="40425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06" name="Shape 106"/>
        <p:cNvGrpSpPr/>
        <p:nvPr/>
      </p:nvGrpSpPr>
      <p:grpSpPr>
        <a:xfrm>
          <a:off x="0" y="0"/>
          <a:ext cx="0" cy="0"/>
          <a:chOff x="0" y="0"/>
          <a:chExt cx="0" cy="0"/>
        </a:xfrm>
      </p:grpSpPr>
      <p:sp>
        <p:nvSpPr>
          <p:cNvPr id="107" name="Google Shape;107;p20"/>
          <p:cNvSpPr txBox="1"/>
          <p:nvPr/>
        </p:nvSpPr>
        <p:spPr>
          <a:xfrm>
            <a:off x="415875" y="415875"/>
            <a:ext cx="3956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COMPARATIVE JUDGEMENT</a:t>
            </a:r>
            <a:endParaRPr b="1" sz="1800">
              <a:solidFill>
                <a:srgbClr val="E13241"/>
              </a:solidFill>
            </a:endParaRPr>
          </a:p>
        </p:txBody>
      </p:sp>
      <p:sp>
        <p:nvSpPr>
          <p:cNvPr id="108" name="Google Shape;108;p20"/>
          <p:cNvSpPr txBox="1"/>
          <p:nvPr/>
        </p:nvSpPr>
        <p:spPr>
          <a:xfrm>
            <a:off x="415875" y="989150"/>
            <a:ext cx="3681300" cy="1385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00" u="sng">
                <a:solidFill>
                  <a:schemeClr val="dk1"/>
                </a:solidFill>
                <a:latin typeface="Comfortaa"/>
                <a:ea typeface="Comfortaa"/>
                <a:cs typeface="Comfortaa"/>
                <a:sym typeface="Comfortaa"/>
              </a:rPr>
              <a:t>To be responsive</a:t>
            </a:r>
            <a:endParaRPr sz="1300" u="sng">
              <a:solidFill>
                <a:schemeClr val="dk1"/>
              </a:solidFill>
              <a:latin typeface="Comfortaa"/>
              <a:ea typeface="Comfortaa"/>
              <a:cs typeface="Comfortaa"/>
              <a:sym typeface="Comfortaa"/>
            </a:endParaRPr>
          </a:p>
          <a:p>
            <a:pPr indent="0" lvl="0" marL="0" rtl="0" algn="l">
              <a:lnSpc>
                <a:spcPct val="100000"/>
              </a:lnSpc>
              <a:spcBef>
                <a:spcPts val="0"/>
              </a:spcBef>
              <a:spcAft>
                <a:spcPts val="0"/>
              </a:spcAft>
              <a:buNone/>
            </a:pPr>
            <a:r>
              <a:t/>
            </a:r>
            <a:endParaRPr sz="1300" u="sng">
              <a:solidFill>
                <a:schemeClr val="dk1"/>
              </a:solidFill>
              <a:latin typeface="Comfortaa"/>
              <a:ea typeface="Comfortaa"/>
              <a:cs typeface="Comfortaa"/>
              <a:sym typeface="Comfortaa"/>
            </a:endParaRPr>
          </a:p>
          <a:p>
            <a:pPr indent="-311150" lvl="0" marL="457200" rtl="0" algn="l">
              <a:lnSpc>
                <a:spcPct val="100000"/>
              </a:lnSpc>
              <a:spcBef>
                <a:spcPts val="0"/>
              </a:spcBef>
              <a:spcAft>
                <a:spcPts val="0"/>
              </a:spcAft>
              <a:buClr>
                <a:schemeClr val="dk1"/>
              </a:buClr>
              <a:buSzPts val="1300"/>
              <a:buFont typeface="Comfortaa"/>
              <a:buChar char="●"/>
            </a:pPr>
            <a:r>
              <a:rPr lang="en-GB" sz="1300">
                <a:solidFill>
                  <a:schemeClr val="dk1"/>
                </a:solidFill>
                <a:latin typeface="Comfortaa"/>
                <a:ea typeface="Comfortaa"/>
                <a:cs typeface="Comfortaa"/>
                <a:sym typeface="Comfortaa"/>
              </a:rPr>
              <a:t>Use the </a:t>
            </a:r>
            <a:r>
              <a:rPr lang="en-GB" sz="1300">
                <a:solidFill>
                  <a:schemeClr val="dk1"/>
                </a:solidFill>
                <a:latin typeface="Comfortaa"/>
                <a:ea typeface="Comfortaa"/>
                <a:cs typeface="Comfortaa"/>
                <a:sym typeface="Comfortaa"/>
              </a:rPr>
              <a:t>data to inform English planning. Is there a common theme amongst cohorts?</a:t>
            </a:r>
            <a:endParaRPr sz="1300">
              <a:solidFill>
                <a:schemeClr val="dk1"/>
              </a:solidFill>
              <a:latin typeface="Comfortaa"/>
              <a:ea typeface="Comfortaa"/>
              <a:cs typeface="Comfortaa"/>
              <a:sym typeface="Comfortaa"/>
            </a:endParaRPr>
          </a:p>
          <a:p>
            <a:pPr indent="-311150" lvl="0" marL="457200" rtl="0" algn="l">
              <a:lnSpc>
                <a:spcPct val="100000"/>
              </a:lnSpc>
              <a:spcBef>
                <a:spcPts val="0"/>
              </a:spcBef>
              <a:spcAft>
                <a:spcPts val="0"/>
              </a:spcAft>
              <a:buClr>
                <a:schemeClr val="dk1"/>
              </a:buClr>
              <a:buSzPts val="1300"/>
              <a:buFont typeface="Comfortaa"/>
              <a:buChar char="●"/>
            </a:pPr>
            <a:r>
              <a:t/>
            </a:r>
            <a:endParaRPr sz="1300">
              <a:solidFill>
                <a:schemeClr val="dk1"/>
              </a:solidFill>
              <a:latin typeface="Comfortaa"/>
              <a:ea typeface="Comfortaa"/>
              <a:cs typeface="Comfortaa"/>
              <a:sym typeface="Comfortaa"/>
            </a:endParaRPr>
          </a:p>
        </p:txBody>
      </p:sp>
      <p:pic>
        <p:nvPicPr>
          <p:cNvPr id="109" name="Google Shape;109;p20"/>
          <p:cNvPicPr preferRelativeResize="0"/>
          <p:nvPr/>
        </p:nvPicPr>
        <p:blipFill>
          <a:blip r:embed="rId3">
            <a:alphaModFix/>
          </a:blip>
          <a:stretch>
            <a:fillRect/>
          </a:stretch>
        </p:blipFill>
        <p:spPr>
          <a:xfrm>
            <a:off x="4860400" y="415877"/>
            <a:ext cx="3714750" cy="1261836"/>
          </a:xfrm>
          <a:prstGeom prst="rect">
            <a:avLst/>
          </a:prstGeom>
          <a:noFill/>
          <a:ln>
            <a:noFill/>
          </a:ln>
        </p:spPr>
      </p:pic>
      <p:pic>
        <p:nvPicPr>
          <p:cNvPr id="110" name="Google Shape;110;p20"/>
          <p:cNvPicPr preferRelativeResize="0"/>
          <p:nvPr/>
        </p:nvPicPr>
        <p:blipFill>
          <a:blip r:embed="rId4">
            <a:alphaModFix/>
          </a:blip>
          <a:stretch>
            <a:fillRect/>
          </a:stretch>
        </p:blipFill>
        <p:spPr>
          <a:xfrm>
            <a:off x="4860400" y="1938925"/>
            <a:ext cx="3714750" cy="27374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667" name="Shape 667"/>
        <p:cNvGrpSpPr/>
        <p:nvPr/>
      </p:nvGrpSpPr>
      <p:grpSpPr>
        <a:xfrm>
          <a:off x="0" y="0"/>
          <a:ext cx="0" cy="0"/>
          <a:chOff x="0" y="0"/>
          <a:chExt cx="0" cy="0"/>
        </a:xfrm>
      </p:grpSpPr>
      <p:sp>
        <p:nvSpPr>
          <p:cNvPr id="668" name="Google Shape;668;p83"/>
          <p:cNvSpPr txBox="1"/>
          <p:nvPr/>
        </p:nvSpPr>
        <p:spPr>
          <a:xfrm>
            <a:off x="5047510" y="1217260"/>
            <a:ext cx="4096500" cy="2920800"/>
          </a:xfrm>
          <a:prstGeom prst="rect">
            <a:avLst/>
          </a:prstGeom>
          <a:noFill/>
          <a:ln>
            <a:noFill/>
          </a:ln>
        </p:spPr>
        <p:txBody>
          <a:bodyPr anchorCtr="0" anchor="t" bIns="91425" lIns="91425" spcFirstLastPara="1" rIns="91425" wrap="square" tIns="91425">
            <a:noAutofit/>
          </a:bodyPr>
          <a:lstStyle/>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"Why did you…?"</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"How did you…?"</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"What happened when…?</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"Why didn't you…?"</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"Why do…?"</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"Should you…?"</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"Have you considered______?"</a:t>
            </a:r>
            <a:endParaRPr i="1" sz="2100">
              <a:solidFill>
                <a:schemeClr val="dk1"/>
              </a:solidFill>
              <a:latin typeface="Calibri"/>
              <a:ea typeface="Calibri"/>
              <a:cs typeface="Calibri"/>
              <a:sym typeface="Calibri"/>
            </a:endParaRPr>
          </a:p>
        </p:txBody>
      </p:sp>
      <p:sp>
        <p:nvSpPr>
          <p:cNvPr id="669" name="Google Shape;669;p83"/>
          <p:cNvSpPr txBox="1"/>
          <p:nvPr/>
        </p:nvSpPr>
        <p:spPr>
          <a:xfrm>
            <a:off x="1809150" y="152225"/>
            <a:ext cx="5525700" cy="723300"/>
          </a:xfrm>
          <a:prstGeom prst="rect">
            <a:avLst/>
          </a:prstGeom>
          <a:noFill/>
          <a:ln>
            <a:noFill/>
          </a:ln>
        </p:spPr>
        <p:txBody>
          <a:bodyPr anchorCtr="0" anchor="t" bIns="91425" lIns="91425" spcFirstLastPara="1" rIns="91425" wrap="square" tIns="91425">
            <a:spAutoFit/>
          </a:bodyPr>
          <a:lstStyle/>
          <a:p>
            <a:pPr indent="0" lvl="0" marL="0" marR="0" rtl="0" algn="r">
              <a:spcBef>
                <a:spcPts val="0"/>
              </a:spcBef>
              <a:spcAft>
                <a:spcPts val="0"/>
              </a:spcAft>
              <a:buNone/>
            </a:pPr>
            <a:r>
              <a:rPr b="1" lang="en-GB" sz="3500">
                <a:solidFill>
                  <a:srgbClr val="7D258E"/>
                </a:solidFill>
                <a:latin typeface="Comic Sans MS"/>
                <a:ea typeface="Comic Sans MS"/>
                <a:cs typeface="Comic Sans MS"/>
                <a:sym typeface="Comic Sans MS"/>
              </a:rPr>
              <a:t>A</a:t>
            </a:r>
            <a:r>
              <a:rPr b="1" lang="en-GB" sz="2000">
                <a:solidFill>
                  <a:schemeClr val="dk1"/>
                </a:solidFill>
                <a:latin typeface="Comic Sans MS"/>
                <a:ea typeface="Comic Sans MS"/>
                <a:cs typeface="Comic Sans MS"/>
                <a:sym typeface="Comic Sans MS"/>
              </a:rPr>
              <a:t>sk a question…</a:t>
            </a:r>
            <a:endParaRPr b="1" sz="2000">
              <a:solidFill>
                <a:schemeClr val="dk1"/>
              </a:solidFill>
              <a:latin typeface="Comic Sans MS"/>
              <a:ea typeface="Comic Sans MS"/>
              <a:cs typeface="Comic Sans MS"/>
              <a:sym typeface="Comic Sans MS"/>
            </a:endParaRPr>
          </a:p>
        </p:txBody>
      </p:sp>
      <p:pic>
        <p:nvPicPr>
          <p:cNvPr id="670" name="Google Shape;670;p83"/>
          <p:cNvPicPr preferRelativeResize="0"/>
          <p:nvPr/>
        </p:nvPicPr>
        <p:blipFill rotWithShape="1">
          <a:blip r:embed="rId3">
            <a:alphaModFix/>
          </a:blip>
          <a:srcRect b="0" l="14797" r="15301" t="0"/>
          <a:stretch/>
        </p:blipFill>
        <p:spPr>
          <a:xfrm>
            <a:off x="425108" y="689241"/>
            <a:ext cx="3657038" cy="404256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674" name="Shape 674"/>
        <p:cNvGrpSpPr/>
        <p:nvPr/>
      </p:nvGrpSpPr>
      <p:grpSpPr>
        <a:xfrm>
          <a:off x="0" y="0"/>
          <a:ext cx="0" cy="0"/>
          <a:chOff x="0" y="0"/>
          <a:chExt cx="0" cy="0"/>
        </a:xfrm>
      </p:grpSpPr>
      <p:sp>
        <p:nvSpPr>
          <p:cNvPr id="675" name="Google Shape;675;p84"/>
          <p:cNvSpPr txBox="1"/>
          <p:nvPr/>
        </p:nvSpPr>
        <p:spPr>
          <a:xfrm>
            <a:off x="104276" y="855798"/>
            <a:ext cx="4626600" cy="2856300"/>
          </a:xfrm>
          <a:prstGeom prst="rect">
            <a:avLst/>
          </a:prstGeom>
          <a:noFill/>
          <a:ln>
            <a:noFill/>
          </a:ln>
        </p:spPr>
        <p:txBody>
          <a:bodyPr anchorCtr="0" anchor="t" bIns="91425" lIns="91425" spcFirstLastPara="1" rIns="91425" wrap="square" tIns="91425">
            <a:noAutofit/>
          </a:bodyPr>
          <a:lstStyle/>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"I need to hear more about…"</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"Next time you could try…"</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"I liked ___ but I don't understand ____."</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"Instead of ____, you could try______."</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"I wonder what would happen if…"</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"You could try…"</a:t>
            </a:r>
            <a:endParaRPr i="1" sz="2100">
              <a:solidFill>
                <a:schemeClr val="dk1"/>
              </a:solidFill>
              <a:latin typeface="Calibri"/>
              <a:ea typeface="Calibri"/>
              <a:cs typeface="Calibri"/>
              <a:sym typeface="Calibri"/>
            </a:endParaRPr>
          </a:p>
          <a:p>
            <a:pPr indent="-438150" lvl="0" marL="457200" marR="0" rtl="0" algn="l">
              <a:lnSpc>
                <a:spcPct val="115000"/>
              </a:lnSpc>
              <a:spcBef>
                <a:spcPts val="0"/>
              </a:spcBef>
              <a:spcAft>
                <a:spcPts val="0"/>
              </a:spcAft>
              <a:buClr>
                <a:schemeClr val="dk1"/>
              </a:buClr>
              <a:buSzPts val="2500"/>
              <a:buFont typeface="Calibri"/>
              <a:buChar char="●"/>
            </a:pPr>
            <a:r>
              <a:rPr i="1" lang="en-GB" sz="2100">
                <a:solidFill>
                  <a:schemeClr val="dk1"/>
                </a:solidFill>
                <a:latin typeface="Calibri"/>
                <a:ea typeface="Calibri"/>
                <a:cs typeface="Calibri"/>
                <a:sym typeface="Calibri"/>
              </a:rPr>
              <a:t>"You could add…"</a:t>
            </a:r>
            <a:endParaRPr i="1" sz="2100">
              <a:solidFill>
                <a:schemeClr val="dk1"/>
              </a:solidFill>
              <a:latin typeface="Calibri"/>
              <a:ea typeface="Calibri"/>
              <a:cs typeface="Calibri"/>
              <a:sym typeface="Calibri"/>
            </a:endParaRPr>
          </a:p>
        </p:txBody>
      </p:sp>
      <p:sp>
        <p:nvSpPr>
          <p:cNvPr id="676" name="Google Shape;676;p84"/>
          <p:cNvSpPr txBox="1"/>
          <p:nvPr/>
        </p:nvSpPr>
        <p:spPr>
          <a:xfrm>
            <a:off x="104275" y="65978"/>
            <a:ext cx="5525700" cy="7233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GB" sz="3500">
                <a:solidFill>
                  <a:srgbClr val="7D258E"/>
                </a:solidFill>
                <a:latin typeface="Comic Sans MS"/>
                <a:ea typeface="Comic Sans MS"/>
                <a:cs typeface="Comic Sans MS"/>
                <a:sym typeface="Comic Sans MS"/>
              </a:rPr>
              <a:t>G</a:t>
            </a:r>
            <a:r>
              <a:rPr b="1" lang="en-GB" sz="2000">
                <a:solidFill>
                  <a:schemeClr val="dk1"/>
                </a:solidFill>
                <a:latin typeface="Comic Sans MS"/>
                <a:ea typeface="Comic Sans MS"/>
                <a:cs typeface="Comic Sans MS"/>
                <a:sym typeface="Comic Sans MS"/>
              </a:rPr>
              <a:t>ive a suggestion…</a:t>
            </a:r>
            <a:endParaRPr b="1" sz="2000">
              <a:solidFill>
                <a:schemeClr val="dk1"/>
              </a:solidFill>
              <a:latin typeface="Comic Sans MS"/>
              <a:ea typeface="Comic Sans MS"/>
              <a:cs typeface="Comic Sans MS"/>
              <a:sym typeface="Comic Sans MS"/>
            </a:endParaRPr>
          </a:p>
        </p:txBody>
      </p:sp>
      <p:pic>
        <p:nvPicPr>
          <p:cNvPr id="677" name="Google Shape;677;p84"/>
          <p:cNvPicPr preferRelativeResize="0"/>
          <p:nvPr/>
        </p:nvPicPr>
        <p:blipFill rotWithShape="1">
          <a:blip r:embed="rId3">
            <a:alphaModFix/>
          </a:blip>
          <a:srcRect b="0" l="14797" r="15301" t="0"/>
          <a:stretch/>
        </p:blipFill>
        <p:spPr>
          <a:xfrm>
            <a:off x="5293933" y="801591"/>
            <a:ext cx="3657038" cy="404256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681" name="Shape 681"/>
        <p:cNvGrpSpPr/>
        <p:nvPr/>
      </p:nvGrpSpPr>
      <p:grpSpPr>
        <a:xfrm>
          <a:off x="0" y="0"/>
          <a:ext cx="0" cy="0"/>
          <a:chOff x="0" y="0"/>
          <a:chExt cx="0" cy="0"/>
        </a:xfrm>
      </p:grpSpPr>
      <p:sp>
        <p:nvSpPr>
          <p:cNvPr id="682" name="Google Shape;682;p85"/>
          <p:cNvSpPr txBox="1"/>
          <p:nvPr/>
        </p:nvSpPr>
        <p:spPr>
          <a:xfrm>
            <a:off x="253300" y="61525"/>
            <a:ext cx="5702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Alan Peat Sentence Types</a:t>
            </a:r>
            <a:endParaRPr b="1" sz="1800">
              <a:solidFill>
                <a:srgbClr val="E13241"/>
              </a:solidFill>
            </a:endParaRPr>
          </a:p>
        </p:txBody>
      </p:sp>
      <p:sp>
        <p:nvSpPr>
          <p:cNvPr id="683" name="Google Shape;683;p85"/>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684" name="Google Shape;684;p85"/>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685" name="Google Shape;685;p85"/>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686" name="Google Shape;686;p85"/>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687" name="Google Shape;687;p85"/>
          <p:cNvSpPr txBox="1"/>
          <p:nvPr/>
        </p:nvSpPr>
        <p:spPr>
          <a:xfrm>
            <a:off x="332700" y="920675"/>
            <a:ext cx="8364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a:solidFill>
                <a:schemeClr val="dk1"/>
              </a:solidFill>
            </a:endParaRPr>
          </a:p>
        </p:txBody>
      </p:sp>
      <p:sp>
        <p:nvSpPr>
          <p:cNvPr id="688" name="Google Shape;688;p85"/>
          <p:cNvSpPr txBox="1"/>
          <p:nvPr/>
        </p:nvSpPr>
        <p:spPr>
          <a:xfrm>
            <a:off x="51750" y="523225"/>
            <a:ext cx="8084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689" name="Google Shape;689;p85"/>
          <p:cNvPicPr preferRelativeResize="0"/>
          <p:nvPr/>
        </p:nvPicPr>
        <p:blipFill>
          <a:blip r:embed="rId3">
            <a:alphaModFix/>
          </a:blip>
          <a:stretch>
            <a:fillRect/>
          </a:stretch>
        </p:blipFill>
        <p:spPr>
          <a:xfrm>
            <a:off x="7796775" y="119200"/>
            <a:ext cx="1190625" cy="1162050"/>
          </a:xfrm>
          <a:prstGeom prst="rect">
            <a:avLst/>
          </a:prstGeom>
          <a:noFill/>
          <a:ln>
            <a:noFill/>
          </a:ln>
        </p:spPr>
      </p:pic>
      <p:sp>
        <p:nvSpPr>
          <p:cNvPr id="690" name="Google Shape;690;p85"/>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sp>
        <p:nvSpPr>
          <p:cNvPr id="691" name="Google Shape;691;p85"/>
          <p:cNvSpPr txBox="1"/>
          <p:nvPr/>
        </p:nvSpPr>
        <p:spPr>
          <a:xfrm>
            <a:off x="211525" y="679250"/>
            <a:ext cx="48060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rPr>
              <a:t>These sentence types were developed by Alan Peat and can be used to enhance writing skills and to teach explicit grammar.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Similar to the I do, We do, You do method, model a specific sentence type that relates to your model text. Create your own, a class one and then children to create their own individual sentence to be used in their piece of independent writing. These can be stored in Magpie Books/Electronic Magpie journals for use in future pieces of work.</a:t>
            </a:r>
            <a:endParaRPr/>
          </a:p>
        </p:txBody>
      </p:sp>
      <p:pic>
        <p:nvPicPr>
          <p:cNvPr id="692" name="Google Shape;692;p85"/>
          <p:cNvPicPr preferRelativeResize="0"/>
          <p:nvPr/>
        </p:nvPicPr>
        <p:blipFill>
          <a:blip r:embed="rId4">
            <a:alphaModFix/>
          </a:blip>
          <a:stretch>
            <a:fillRect/>
          </a:stretch>
        </p:blipFill>
        <p:spPr>
          <a:xfrm>
            <a:off x="669925" y="2552175"/>
            <a:ext cx="3483541" cy="2442550"/>
          </a:xfrm>
          <a:prstGeom prst="rect">
            <a:avLst/>
          </a:prstGeom>
          <a:noFill/>
          <a:ln>
            <a:noFill/>
          </a:ln>
        </p:spPr>
      </p:pic>
      <p:pic>
        <p:nvPicPr>
          <p:cNvPr id="693" name="Google Shape;693;p85"/>
          <p:cNvPicPr preferRelativeResize="0"/>
          <p:nvPr/>
        </p:nvPicPr>
        <p:blipFill>
          <a:blip r:embed="rId5">
            <a:alphaModFix/>
          </a:blip>
          <a:stretch>
            <a:fillRect/>
          </a:stretch>
        </p:blipFill>
        <p:spPr>
          <a:xfrm>
            <a:off x="4827050" y="2254800"/>
            <a:ext cx="4316948" cy="28793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697" name="Shape 697"/>
        <p:cNvGrpSpPr/>
        <p:nvPr/>
      </p:nvGrpSpPr>
      <p:grpSpPr>
        <a:xfrm>
          <a:off x="0" y="0"/>
          <a:ext cx="0" cy="0"/>
          <a:chOff x="0" y="0"/>
          <a:chExt cx="0" cy="0"/>
        </a:xfrm>
      </p:grpSpPr>
      <p:sp>
        <p:nvSpPr>
          <p:cNvPr id="698" name="Google Shape;698;p86"/>
          <p:cNvSpPr txBox="1"/>
          <p:nvPr/>
        </p:nvSpPr>
        <p:spPr>
          <a:xfrm>
            <a:off x="253300" y="61525"/>
            <a:ext cx="5702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Alan Peat Sentence Types - Y2 example</a:t>
            </a:r>
            <a:endParaRPr b="1" sz="1800">
              <a:solidFill>
                <a:srgbClr val="E13241"/>
              </a:solidFill>
            </a:endParaRPr>
          </a:p>
        </p:txBody>
      </p:sp>
      <p:sp>
        <p:nvSpPr>
          <p:cNvPr id="699" name="Google Shape;699;p86"/>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700" name="Google Shape;700;p86"/>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01" name="Google Shape;701;p86"/>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02" name="Google Shape;702;p86"/>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703" name="Google Shape;703;p86"/>
          <p:cNvSpPr txBox="1"/>
          <p:nvPr/>
        </p:nvSpPr>
        <p:spPr>
          <a:xfrm>
            <a:off x="332700" y="920675"/>
            <a:ext cx="8364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a:solidFill>
                <a:schemeClr val="dk1"/>
              </a:solidFill>
            </a:endParaRPr>
          </a:p>
        </p:txBody>
      </p:sp>
      <p:sp>
        <p:nvSpPr>
          <p:cNvPr id="704" name="Google Shape;704;p86"/>
          <p:cNvSpPr txBox="1"/>
          <p:nvPr/>
        </p:nvSpPr>
        <p:spPr>
          <a:xfrm>
            <a:off x="51750" y="523225"/>
            <a:ext cx="8084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705" name="Google Shape;705;p86"/>
          <p:cNvPicPr preferRelativeResize="0"/>
          <p:nvPr/>
        </p:nvPicPr>
        <p:blipFill>
          <a:blip r:embed="rId3">
            <a:alphaModFix/>
          </a:blip>
          <a:stretch>
            <a:fillRect/>
          </a:stretch>
        </p:blipFill>
        <p:spPr>
          <a:xfrm>
            <a:off x="7796775" y="119200"/>
            <a:ext cx="1190625" cy="1162050"/>
          </a:xfrm>
          <a:prstGeom prst="rect">
            <a:avLst/>
          </a:prstGeom>
          <a:noFill/>
          <a:ln>
            <a:noFill/>
          </a:ln>
        </p:spPr>
      </p:pic>
      <p:sp>
        <p:nvSpPr>
          <p:cNvPr id="706" name="Google Shape;706;p86"/>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pic>
        <p:nvPicPr>
          <p:cNvPr id="707" name="Google Shape;707;p86"/>
          <p:cNvPicPr preferRelativeResize="0"/>
          <p:nvPr/>
        </p:nvPicPr>
        <p:blipFill>
          <a:blip r:embed="rId4">
            <a:alphaModFix/>
          </a:blip>
          <a:stretch>
            <a:fillRect/>
          </a:stretch>
        </p:blipFill>
        <p:spPr>
          <a:xfrm>
            <a:off x="332700" y="1054000"/>
            <a:ext cx="6731725" cy="3789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711" name="Shape 711"/>
        <p:cNvGrpSpPr/>
        <p:nvPr/>
      </p:nvGrpSpPr>
      <p:grpSpPr>
        <a:xfrm>
          <a:off x="0" y="0"/>
          <a:ext cx="0" cy="0"/>
          <a:chOff x="0" y="0"/>
          <a:chExt cx="0" cy="0"/>
        </a:xfrm>
      </p:grpSpPr>
      <p:sp>
        <p:nvSpPr>
          <p:cNvPr id="712" name="Google Shape;712;p87"/>
          <p:cNvSpPr txBox="1"/>
          <p:nvPr/>
        </p:nvSpPr>
        <p:spPr>
          <a:xfrm>
            <a:off x="253300" y="61525"/>
            <a:ext cx="5702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Alan Peat Sentence Types - Y3 example</a:t>
            </a:r>
            <a:endParaRPr b="1" sz="1800">
              <a:solidFill>
                <a:srgbClr val="E13241"/>
              </a:solidFill>
            </a:endParaRPr>
          </a:p>
        </p:txBody>
      </p:sp>
      <p:sp>
        <p:nvSpPr>
          <p:cNvPr id="713" name="Google Shape;713;p87"/>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714" name="Google Shape;714;p87"/>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15" name="Google Shape;715;p87"/>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16" name="Google Shape;716;p87"/>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717" name="Google Shape;717;p87"/>
          <p:cNvSpPr txBox="1"/>
          <p:nvPr/>
        </p:nvSpPr>
        <p:spPr>
          <a:xfrm>
            <a:off x="332700" y="920675"/>
            <a:ext cx="8364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a:solidFill>
                <a:schemeClr val="dk1"/>
              </a:solidFill>
            </a:endParaRPr>
          </a:p>
        </p:txBody>
      </p:sp>
      <p:sp>
        <p:nvSpPr>
          <p:cNvPr id="718" name="Google Shape;718;p87"/>
          <p:cNvSpPr txBox="1"/>
          <p:nvPr/>
        </p:nvSpPr>
        <p:spPr>
          <a:xfrm>
            <a:off x="51750" y="523225"/>
            <a:ext cx="8084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719" name="Google Shape;719;p87"/>
          <p:cNvPicPr preferRelativeResize="0"/>
          <p:nvPr/>
        </p:nvPicPr>
        <p:blipFill>
          <a:blip r:embed="rId3">
            <a:alphaModFix/>
          </a:blip>
          <a:stretch>
            <a:fillRect/>
          </a:stretch>
        </p:blipFill>
        <p:spPr>
          <a:xfrm>
            <a:off x="7796775" y="119200"/>
            <a:ext cx="1190625" cy="1162050"/>
          </a:xfrm>
          <a:prstGeom prst="rect">
            <a:avLst/>
          </a:prstGeom>
          <a:noFill/>
          <a:ln>
            <a:noFill/>
          </a:ln>
        </p:spPr>
      </p:pic>
      <p:sp>
        <p:nvSpPr>
          <p:cNvPr id="720" name="Google Shape;720;p87"/>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pic>
        <p:nvPicPr>
          <p:cNvPr id="721" name="Google Shape;721;p87"/>
          <p:cNvPicPr preferRelativeResize="0"/>
          <p:nvPr/>
        </p:nvPicPr>
        <p:blipFill>
          <a:blip r:embed="rId4">
            <a:alphaModFix/>
          </a:blip>
          <a:stretch>
            <a:fillRect/>
          </a:stretch>
        </p:blipFill>
        <p:spPr>
          <a:xfrm>
            <a:off x="906075" y="1127900"/>
            <a:ext cx="6375750" cy="3595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725" name="Shape 725"/>
        <p:cNvGrpSpPr/>
        <p:nvPr/>
      </p:nvGrpSpPr>
      <p:grpSpPr>
        <a:xfrm>
          <a:off x="0" y="0"/>
          <a:ext cx="0" cy="0"/>
          <a:chOff x="0" y="0"/>
          <a:chExt cx="0" cy="0"/>
        </a:xfrm>
      </p:grpSpPr>
      <p:sp>
        <p:nvSpPr>
          <p:cNvPr id="726" name="Google Shape;726;p88"/>
          <p:cNvSpPr txBox="1"/>
          <p:nvPr/>
        </p:nvSpPr>
        <p:spPr>
          <a:xfrm>
            <a:off x="253300" y="61525"/>
            <a:ext cx="5702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Alan Peat Sentence Types - Y4 example</a:t>
            </a:r>
            <a:endParaRPr b="1" sz="1800">
              <a:solidFill>
                <a:srgbClr val="E13241"/>
              </a:solidFill>
            </a:endParaRPr>
          </a:p>
        </p:txBody>
      </p:sp>
      <p:sp>
        <p:nvSpPr>
          <p:cNvPr id="727" name="Google Shape;727;p88"/>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728" name="Google Shape;728;p88"/>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29" name="Google Shape;729;p88"/>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30" name="Google Shape;730;p88"/>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731" name="Google Shape;731;p88"/>
          <p:cNvSpPr txBox="1"/>
          <p:nvPr/>
        </p:nvSpPr>
        <p:spPr>
          <a:xfrm>
            <a:off x="332700" y="920675"/>
            <a:ext cx="8364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a:solidFill>
                <a:schemeClr val="dk1"/>
              </a:solidFill>
            </a:endParaRPr>
          </a:p>
        </p:txBody>
      </p:sp>
      <p:sp>
        <p:nvSpPr>
          <p:cNvPr id="732" name="Google Shape;732;p88"/>
          <p:cNvSpPr txBox="1"/>
          <p:nvPr/>
        </p:nvSpPr>
        <p:spPr>
          <a:xfrm>
            <a:off x="51750" y="523225"/>
            <a:ext cx="8084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733" name="Google Shape;733;p88"/>
          <p:cNvPicPr preferRelativeResize="0"/>
          <p:nvPr/>
        </p:nvPicPr>
        <p:blipFill>
          <a:blip r:embed="rId3">
            <a:alphaModFix/>
          </a:blip>
          <a:stretch>
            <a:fillRect/>
          </a:stretch>
        </p:blipFill>
        <p:spPr>
          <a:xfrm>
            <a:off x="7796775" y="119200"/>
            <a:ext cx="1190625" cy="1162050"/>
          </a:xfrm>
          <a:prstGeom prst="rect">
            <a:avLst/>
          </a:prstGeom>
          <a:noFill/>
          <a:ln>
            <a:noFill/>
          </a:ln>
        </p:spPr>
      </p:pic>
      <p:sp>
        <p:nvSpPr>
          <p:cNvPr id="734" name="Google Shape;734;p88"/>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pic>
        <p:nvPicPr>
          <p:cNvPr id="735" name="Google Shape;735;p88"/>
          <p:cNvPicPr preferRelativeResize="0"/>
          <p:nvPr/>
        </p:nvPicPr>
        <p:blipFill rotWithShape="1">
          <a:blip r:embed="rId4">
            <a:alphaModFix/>
          </a:blip>
          <a:srcRect b="0" l="0" r="0" t="29631"/>
          <a:stretch/>
        </p:blipFill>
        <p:spPr>
          <a:xfrm>
            <a:off x="647550" y="1504775"/>
            <a:ext cx="7314675" cy="2900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739" name="Shape 739"/>
        <p:cNvGrpSpPr/>
        <p:nvPr/>
      </p:nvGrpSpPr>
      <p:grpSpPr>
        <a:xfrm>
          <a:off x="0" y="0"/>
          <a:ext cx="0" cy="0"/>
          <a:chOff x="0" y="0"/>
          <a:chExt cx="0" cy="0"/>
        </a:xfrm>
      </p:grpSpPr>
      <p:sp>
        <p:nvSpPr>
          <p:cNvPr id="740" name="Google Shape;740;p89"/>
          <p:cNvSpPr txBox="1"/>
          <p:nvPr/>
        </p:nvSpPr>
        <p:spPr>
          <a:xfrm>
            <a:off x="253300" y="61525"/>
            <a:ext cx="5702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Alan Peat Sentence Types - Y5/6 example</a:t>
            </a:r>
            <a:endParaRPr b="1" sz="1800">
              <a:solidFill>
                <a:srgbClr val="E13241"/>
              </a:solidFill>
            </a:endParaRPr>
          </a:p>
        </p:txBody>
      </p:sp>
      <p:sp>
        <p:nvSpPr>
          <p:cNvPr id="741" name="Google Shape;741;p89"/>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742" name="Google Shape;742;p89"/>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43" name="Google Shape;743;p89"/>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44" name="Google Shape;744;p89"/>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745" name="Google Shape;745;p89"/>
          <p:cNvSpPr txBox="1"/>
          <p:nvPr/>
        </p:nvSpPr>
        <p:spPr>
          <a:xfrm>
            <a:off x="332700" y="920675"/>
            <a:ext cx="8364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a:solidFill>
                <a:schemeClr val="dk1"/>
              </a:solidFill>
            </a:endParaRPr>
          </a:p>
        </p:txBody>
      </p:sp>
      <p:sp>
        <p:nvSpPr>
          <p:cNvPr id="746" name="Google Shape;746;p89"/>
          <p:cNvSpPr txBox="1"/>
          <p:nvPr/>
        </p:nvSpPr>
        <p:spPr>
          <a:xfrm>
            <a:off x="51750" y="523225"/>
            <a:ext cx="8084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pic>
        <p:nvPicPr>
          <p:cNvPr id="747" name="Google Shape;747;p89"/>
          <p:cNvPicPr preferRelativeResize="0"/>
          <p:nvPr/>
        </p:nvPicPr>
        <p:blipFill>
          <a:blip r:embed="rId3">
            <a:alphaModFix/>
          </a:blip>
          <a:stretch>
            <a:fillRect/>
          </a:stretch>
        </p:blipFill>
        <p:spPr>
          <a:xfrm>
            <a:off x="7796775" y="119200"/>
            <a:ext cx="1190625" cy="1162050"/>
          </a:xfrm>
          <a:prstGeom prst="rect">
            <a:avLst/>
          </a:prstGeom>
          <a:noFill/>
          <a:ln>
            <a:noFill/>
          </a:ln>
        </p:spPr>
      </p:pic>
      <p:sp>
        <p:nvSpPr>
          <p:cNvPr id="748" name="Google Shape;748;p89"/>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pic>
        <p:nvPicPr>
          <p:cNvPr id="749" name="Google Shape;749;p89"/>
          <p:cNvPicPr preferRelativeResize="0"/>
          <p:nvPr/>
        </p:nvPicPr>
        <p:blipFill>
          <a:blip r:embed="rId4">
            <a:alphaModFix/>
          </a:blip>
          <a:stretch>
            <a:fillRect/>
          </a:stretch>
        </p:blipFill>
        <p:spPr>
          <a:xfrm>
            <a:off x="332700" y="822475"/>
            <a:ext cx="5662400" cy="39580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753" name="Shape 753"/>
        <p:cNvGrpSpPr/>
        <p:nvPr/>
      </p:nvGrpSpPr>
      <p:grpSpPr>
        <a:xfrm>
          <a:off x="0" y="0"/>
          <a:ext cx="0" cy="0"/>
          <a:chOff x="0" y="0"/>
          <a:chExt cx="0" cy="0"/>
        </a:xfrm>
      </p:grpSpPr>
      <p:sp>
        <p:nvSpPr>
          <p:cNvPr id="754" name="Google Shape;754;p90"/>
          <p:cNvSpPr txBox="1"/>
          <p:nvPr/>
        </p:nvSpPr>
        <p:spPr>
          <a:xfrm>
            <a:off x="253300" y="61525"/>
            <a:ext cx="5702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Word of the Day </a:t>
            </a:r>
            <a:endParaRPr b="1" sz="1800">
              <a:solidFill>
                <a:srgbClr val="E13241"/>
              </a:solidFill>
            </a:endParaRPr>
          </a:p>
        </p:txBody>
      </p:sp>
      <p:sp>
        <p:nvSpPr>
          <p:cNvPr id="755" name="Google Shape;755;p90"/>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756" name="Google Shape;756;p90"/>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57" name="Google Shape;757;p90"/>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58" name="Google Shape;758;p90"/>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759" name="Google Shape;759;p90"/>
          <p:cNvSpPr txBox="1"/>
          <p:nvPr/>
        </p:nvSpPr>
        <p:spPr>
          <a:xfrm>
            <a:off x="332700" y="920675"/>
            <a:ext cx="8364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a:solidFill>
                <a:schemeClr val="dk1"/>
              </a:solidFill>
            </a:endParaRPr>
          </a:p>
        </p:txBody>
      </p:sp>
      <p:sp>
        <p:nvSpPr>
          <p:cNvPr id="760" name="Google Shape;760;p90"/>
          <p:cNvSpPr txBox="1"/>
          <p:nvPr/>
        </p:nvSpPr>
        <p:spPr>
          <a:xfrm>
            <a:off x="51750" y="523225"/>
            <a:ext cx="8084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61" name="Google Shape;761;p90"/>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pic>
        <p:nvPicPr>
          <p:cNvPr id="762" name="Google Shape;762;p90"/>
          <p:cNvPicPr preferRelativeResize="0"/>
          <p:nvPr/>
        </p:nvPicPr>
        <p:blipFill>
          <a:blip r:embed="rId3">
            <a:alphaModFix/>
          </a:blip>
          <a:stretch>
            <a:fillRect/>
          </a:stretch>
        </p:blipFill>
        <p:spPr>
          <a:xfrm>
            <a:off x="7901550" y="139450"/>
            <a:ext cx="1085850" cy="1066800"/>
          </a:xfrm>
          <a:prstGeom prst="rect">
            <a:avLst/>
          </a:prstGeom>
          <a:noFill/>
          <a:ln>
            <a:noFill/>
          </a:ln>
        </p:spPr>
      </p:pic>
      <p:sp>
        <p:nvSpPr>
          <p:cNvPr id="763" name="Google Shape;763;p90"/>
          <p:cNvSpPr txBox="1"/>
          <p:nvPr/>
        </p:nvSpPr>
        <p:spPr>
          <a:xfrm>
            <a:off x="156600" y="877225"/>
            <a:ext cx="7363200" cy="40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rPr>
              <a:t>Vocabulary Ninja provides various tools, resources, and strategies to enhance vocabulary acquisition, particularly in the context of literacy and language learning.</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Vocabulary Ninja offers a wide range of resources, including word mats, vocabulary challenges, reading comprehension activities, and vocabulary games. The website provides access to word lists, vocabulary cards, and other materials that can be used in classrooms or for self-study.</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lang="en-GB" sz="1100">
                <a:solidFill>
                  <a:schemeClr val="dk1"/>
                </a:solidFill>
              </a:rPr>
              <a:t>Vocabulary Ninja encourages the use of challenging words and provides strategies to improve vocabulary acquisition through activities, word of the day features, and targeted resources.</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u="sng">
                <a:solidFill>
                  <a:schemeClr val="dk1"/>
                </a:solidFill>
              </a:rPr>
              <a:t>Can be used for Y1-Y6 🙂</a:t>
            </a:r>
            <a:endParaRPr b="1" sz="1100" u="sng">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rPr b="1" lang="en-GB" sz="1100">
                <a:solidFill>
                  <a:schemeClr val="dk1"/>
                </a:solidFill>
              </a:rPr>
              <a:t>How and when to use - </a:t>
            </a:r>
            <a:endParaRPr b="1" sz="1100">
              <a:solidFill>
                <a:schemeClr val="dk1"/>
              </a:solidFill>
            </a:endParaRPr>
          </a:p>
          <a:p>
            <a:pPr indent="0" lvl="0" marL="0" rtl="0" algn="l">
              <a:lnSpc>
                <a:spcPct val="115000"/>
              </a:lnSpc>
              <a:spcBef>
                <a:spcPts val="0"/>
              </a:spcBef>
              <a:spcAft>
                <a:spcPts val="0"/>
              </a:spcAft>
              <a:buNone/>
            </a:pPr>
            <a:r>
              <a:t/>
            </a:r>
            <a:endParaRPr b="1"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English Starter or Plenary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5 minute time filler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Have the children copy the word and meaning into their books. You can use the specific word of the day or find one from before that relates to your topic. If they use it in their writing, have them underline it in a universal colour so you can identify the use of it correctly.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767" name="Shape 767"/>
        <p:cNvGrpSpPr/>
        <p:nvPr/>
      </p:nvGrpSpPr>
      <p:grpSpPr>
        <a:xfrm>
          <a:off x="0" y="0"/>
          <a:ext cx="0" cy="0"/>
          <a:chOff x="0" y="0"/>
          <a:chExt cx="0" cy="0"/>
        </a:xfrm>
      </p:grpSpPr>
      <p:sp>
        <p:nvSpPr>
          <p:cNvPr id="768" name="Google Shape;768;p91"/>
          <p:cNvSpPr txBox="1"/>
          <p:nvPr/>
        </p:nvSpPr>
        <p:spPr>
          <a:xfrm>
            <a:off x="253300" y="61525"/>
            <a:ext cx="5702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Word of the Day </a:t>
            </a:r>
            <a:endParaRPr b="1" sz="1800">
              <a:solidFill>
                <a:srgbClr val="E13241"/>
              </a:solidFill>
            </a:endParaRPr>
          </a:p>
        </p:txBody>
      </p:sp>
      <p:sp>
        <p:nvSpPr>
          <p:cNvPr id="769" name="Google Shape;769;p91"/>
          <p:cNvSpPr txBox="1"/>
          <p:nvPr/>
        </p:nvSpPr>
        <p:spPr>
          <a:xfrm>
            <a:off x="156600" y="1337600"/>
            <a:ext cx="8830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770" name="Google Shape;770;p91"/>
          <p:cNvSpPr txBox="1"/>
          <p:nvPr/>
        </p:nvSpPr>
        <p:spPr>
          <a:xfrm>
            <a:off x="156600" y="837000"/>
            <a:ext cx="6109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71" name="Google Shape;771;p91"/>
          <p:cNvSpPr txBox="1"/>
          <p:nvPr/>
        </p:nvSpPr>
        <p:spPr>
          <a:xfrm>
            <a:off x="253300" y="1054000"/>
            <a:ext cx="63087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72" name="Google Shape;772;p91"/>
          <p:cNvSpPr txBox="1"/>
          <p:nvPr/>
        </p:nvSpPr>
        <p:spPr>
          <a:xfrm>
            <a:off x="156600" y="1504775"/>
            <a:ext cx="45102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u="sng">
              <a:solidFill>
                <a:schemeClr val="dk1"/>
              </a:solidFill>
            </a:endParaRPr>
          </a:p>
        </p:txBody>
      </p:sp>
      <p:sp>
        <p:nvSpPr>
          <p:cNvPr id="773" name="Google Shape;773;p91"/>
          <p:cNvSpPr txBox="1"/>
          <p:nvPr/>
        </p:nvSpPr>
        <p:spPr>
          <a:xfrm>
            <a:off x="332700" y="920675"/>
            <a:ext cx="83649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100">
              <a:solidFill>
                <a:schemeClr val="dk1"/>
              </a:solidFill>
            </a:endParaRPr>
          </a:p>
        </p:txBody>
      </p:sp>
      <p:sp>
        <p:nvSpPr>
          <p:cNvPr id="774" name="Google Shape;774;p91"/>
          <p:cNvSpPr txBox="1"/>
          <p:nvPr/>
        </p:nvSpPr>
        <p:spPr>
          <a:xfrm>
            <a:off x="51750" y="523225"/>
            <a:ext cx="80844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chemeClr val="dk1"/>
              </a:solidFill>
            </a:endParaRPr>
          </a:p>
        </p:txBody>
      </p:sp>
      <p:sp>
        <p:nvSpPr>
          <p:cNvPr id="775" name="Google Shape;775;p91"/>
          <p:cNvSpPr/>
          <p:nvPr/>
        </p:nvSpPr>
        <p:spPr>
          <a:xfrm>
            <a:off x="5785925" y="525100"/>
            <a:ext cx="1734000" cy="295500"/>
          </a:xfrm>
          <a:prstGeom prst="rightArrow">
            <a:avLst>
              <a:gd fmla="val 50000" name="adj1"/>
              <a:gd fmla="val 50000" name="adj2"/>
            </a:avLst>
          </a:prstGeom>
          <a:solidFill>
            <a:srgbClr val="E1324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13241"/>
              </a:highlight>
            </a:endParaRPr>
          </a:p>
        </p:txBody>
      </p:sp>
      <p:pic>
        <p:nvPicPr>
          <p:cNvPr id="776" name="Google Shape;776;p91"/>
          <p:cNvPicPr preferRelativeResize="0"/>
          <p:nvPr/>
        </p:nvPicPr>
        <p:blipFill>
          <a:blip r:embed="rId3">
            <a:alphaModFix/>
          </a:blip>
          <a:stretch>
            <a:fillRect/>
          </a:stretch>
        </p:blipFill>
        <p:spPr>
          <a:xfrm>
            <a:off x="7901550" y="139450"/>
            <a:ext cx="1085850" cy="1066800"/>
          </a:xfrm>
          <a:prstGeom prst="rect">
            <a:avLst/>
          </a:prstGeom>
          <a:noFill/>
          <a:ln>
            <a:noFill/>
          </a:ln>
        </p:spPr>
      </p:pic>
      <p:sp>
        <p:nvSpPr>
          <p:cNvPr id="777" name="Google Shape;777;p91"/>
          <p:cNvSpPr txBox="1"/>
          <p:nvPr/>
        </p:nvSpPr>
        <p:spPr>
          <a:xfrm>
            <a:off x="156600" y="987475"/>
            <a:ext cx="6025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pic>
        <p:nvPicPr>
          <p:cNvPr id="778" name="Google Shape;778;p91"/>
          <p:cNvPicPr preferRelativeResize="0"/>
          <p:nvPr/>
        </p:nvPicPr>
        <p:blipFill>
          <a:blip r:embed="rId4">
            <a:alphaModFix/>
          </a:blip>
          <a:stretch>
            <a:fillRect/>
          </a:stretch>
        </p:blipFill>
        <p:spPr>
          <a:xfrm>
            <a:off x="415125" y="423275"/>
            <a:ext cx="3086100" cy="2228850"/>
          </a:xfrm>
          <a:prstGeom prst="rect">
            <a:avLst/>
          </a:prstGeom>
          <a:noFill/>
          <a:ln>
            <a:noFill/>
          </a:ln>
        </p:spPr>
      </p:pic>
      <p:pic>
        <p:nvPicPr>
          <p:cNvPr id="779" name="Google Shape;779;p91"/>
          <p:cNvPicPr preferRelativeResize="0"/>
          <p:nvPr/>
        </p:nvPicPr>
        <p:blipFill>
          <a:blip r:embed="rId5">
            <a:alphaModFix/>
          </a:blip>
          <a:stretch>
            <a:fillRect/>
          </a:stretch>
        </p:blipFill>
        <p:spPr>
          <a:xfrm>
            <a:off x="415125" y="2652125"/>
            <a:ext cx="3086100" cy="2314575"/>
          </a:xfrm>
          <a:prstGeom prst="rect">
            <a:avLst/>
          </a:prstGeom>
          <a:noFill/>
          <a:ln>
            <a:noFill/>
          </a:ln>
        </p:spPr>
      </p:pic>
      <p:pic>
        <p:nvPicPr>
          <p:cNvPr id="780" name="Google Shape;780;p91"/>
          <p:cNvPicPr preferRelativeResize="0"/>
          <p:nvPr/>
        </p:nvPicPr>
        <p:blipFill rotWithShape="1">
          <a:blip r:embed="rId6">
            <a:alphaModFix/>
          </a:blip>
          <a:srcRect b="0" l="0" r="9909" t="0"/>
          <a:stretch/>
        </p:blipFill>
        <p:spPr>
          <a:xfrm>
            <a:off x="4259775" y="1497925"/>
            <a:ext cx="4625024" cy="342407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784" name="Shape 784"/>
        <p:cNvGrpSpPr/>
        <p:nvPr/>
      </p:nvGrpSpPr>
      <p:grpSpPr>
        <a:xfrm>
          <a:off x="0" y="0"/>
          <a:ext cx="0" cy="0"/>
          <a:chOff x="0" y="0"/>
          <a:chExt cx="0" cy="0"/>
        </a:xfrm>
      </p:grpSpPr>
      <p:sp>
        <p:nvSpPr>
          <p:cNvPr id="785" name="Google Shape;785;p92"/>
          <p:cNvSpPr txBox="1"/>
          <p:nvPr/>
        </p:nvSpPr>
        <p:spPr>
          <a:xfrm>
            <a:off x="208875" y="1436050"/>
            <a:ext cx="3968100" cy="29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100">
                <a:solidFill>
                  <a:schemeClr val="dk1"/>
                </a:solidFill>
              </a:rPr>
              <a:t>In EYFS, we value children's interest and prioritise providing quality interaction through play and quality conversations. We provide in-the-moment responsive feedback by extending play through high quality questioning and meaningful conversations. We provide a language rich environment that provide the key vocabulary and opportunities for the children to enhance their learning.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100">
                <a:solidFill>
                  <a:schemeClr val="dk1"/>
                </a:solidFill>
              </a:rPr>
              <a:t>Through our learning journey recorded on Seesaw, we are able to document children's activities and note down significant interests and ideas that contribute to building our unique and child-centred curriculum.</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p:txBody>
      </p:sp>
      <p:sp>
        <p:nvSpPr>
          <p:cNvPr id="786" name="Google Shape;786;p92"/>
          <p:cNvSpPr txBox="1"/>
          <p:nvPr/>
        </p:nvSpPr>
        <p:spPr>
          <a:xfrm>
            <a:off x="208875" y="173475"/>
            <a:ext cx="2856600" cy="10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2600" u="sng">
                <a:solidFill>
                  <a:srgbClr val="E13241"/>
                </a:solidFill>
              </a:rPr>
              <a:t>Feedback in EYFS</a:t>
            </a:r>
            <a:endParaRPr b="1" sz="2600">
              <a:solidFill>
                <a:srgbClr val="E13241"/>
              </a:solidFill>
            </a:endParaRPr>
          </a:p>
        </p:txBody>
      </p:sp>
      <p:pic>
        <p:nvPicPr>
          <p:cNvPr id="787" name="Google Shape;787;p92"/>
          <p:cNvPicPr preferRelativeResize="0"/>
          <p:nvPr/>
        </p:nvPicPr>
        <p:blipFill rotWithShape="1">
          <a:blip r:embed="rId3">
            <a:alphaModFix/>
          </a:blip>
          <a:srcRect b="0" l="29057" r="7843" t="0"/>
          <a:stretch/>
        </p:blipFill>
        <p:spPr>
          <a:xfrm>
            <a:off x="4277925" y="0"/>
            <a:ext cx="4866074"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14" name="Shape 114"/>
        <p:cNvGrpSpPr/>
        <p:nvPr/>
      </p:nvGrpSpPr>
      <p:grpSpPr>
        <a:xfrm>
          <a:off x="0" y="0"/>
          <a:ext cx="0" cy="0"/>
          <a:chOff x="0" y="0"/>
          <a:chExt cx="0" cy="0"/>
        </a:xfrm>
      </p:grpSpPr>
      <p:sp>
        <p:nvSpPr>
          <p:cNvPr id="115" name="Google Shape;115;p21"/>
          <p:cNvSpPr txBox="1"/>
          <p:nvPr/>
        </p:nvSpPr>
        <p:spPr>
          <a:xfrm>
            <a:off x="415875" y="415875"/>
            <a:ext cx="3956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COMPLETE MATHS</a:t>
            </a:r>
            <a:endParaRPr b="1" sz="1800">
              <a:solidFill>
                <a:srgbClr val="E13241"/>
              </a:solidFill>
            </a:endParaRPr>
          </a:p>
        </p:txBody>
      </p:sp>
      <p:sp>
        <p:nvSpPr>
          <p:cNvPr id="116" name="Google Shape;116;p21"/>
          <p:cNvSpPr txBox="1"/>
          <p:nvPr/>
        </p:nvSpPr>
        <p:spPr>
          <a:xfrm>
            <a:off x="415875" y="989150"/>
            <a:ext cx="38358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Comfortaa"/>
                <a:ea typeface="Comfortaa"/>
                <a:cs typeface="Comfortaa"/>
                <a:sym typeface="Comfortaa"/>
              </a:rPr>
              <a:t>Complete Maths is where we will find our Maths objectives. It is a structured scheme of work that includes detailed breakdown of topics, lesson plans and assessments aligned with the curriculum. </a:t>
            </a:r>
            <a:endParaRPr>
              <a:solidFill>
                <a:schemeClr val="dk1"/>
              </a:solidFill>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pic>
        <p:nvPicPr>
          <p:cNvPr id="117" name="Google Shape;117;p21"/>
          <p:cNvPicPr preferRelativeResize="0"/>
          <p:nvPr/>
        </p:nvPicPr>
        <p:blipFill>
          <a:blip r:embed="rId3">
            <a:alphaModFix/>
          </a:blip>
          <a:stretch>
            <a:fillRect/>
          </a:stretch>
        </p:blipFill>
        <p:spPr>
          <a:xfrm>
            <a:off x="476400" y="2876163"/>
            <a:ext cx="3714750" cy="1609725"/>
          </a:xfrm>
          <a:prstGeom prst="rect">
            <a:avLst/>
          </a:prstGeom>
          <a:noFill/>
          <a:ln>
            <a:noFill/>
          </a:ln>
        </p:spPr>
      </p:pic>
      <p:pic>
        <p:nvPicPr>
          <p:cNvPr id="118" name="Google Shape;118;p21"/>
          <p:cNvPicPr preferRelativeResize="0"/>
          <p:nvPr/>
        </p:nvPicPr>
        <p:blipFill rotWithShape="1">
          <a:blip r:embed="rId4">
            <a:alphaModFix/>
          </a:blip>
          <a:srcRect b="0" l="60761" r="0" t="33814"/>
          <a:stretch/>
        </p:blipFill>
        <p:spPr>
          <a:xfrm>
            <a:off x="4572000" y="0"/>
            <a:ext cx="4571996" cy="514350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791" name="Shape 791"/>
        <p:cNvGrpSpPr/>
        <p:nvPr/>
      </p:nvGrpSpPr>
      <p:grpSpPr>
        <a:xfrm>
          <a:off x="0" y="0"/>
          <a:ext cx="0" cy="0"/>
          <a:chOff x="0" y="0"/>
          <a:chExt cx="0" cy="0"/>
        </a:xfrm>
      </p:grpSpPr>
      <p:sp>
        <p:nvSpPr>
          <p:cNvPr id="792" name="Google Shape;792;p93"/>
          <p:cNvSpPr txBox="1"/>
          <p:nvPr/>
        </p:nvSpPr>
        <p:spPr>
          <a:xfrm>
            <a:off x="208875" y="1038800"/>
            <a:ext cx="5004900" cy="385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100">
                <a:solidFill>
                  <a:schemeClr val="dk1"/>
                </a:solidFill>
              </a:rPr>
              <a:t>Through our regular observations we are able to celebrate the children’s achievements, record their development and showcase the journey of a child’s learning through carefully documented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Observations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Pieces of mark-making, writing or artwork</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Snapshots of progress made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Direct quotes from the child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Comments from the parents/carers as well as their teachers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Occasional notes of children’s next steps to learning as a way to provide feedback</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100">
                <a:solidFill>
                  <a:schemeClr val="dk1"/>
                </a:solidFill>
              </a:rPr>
              <a:t>The entries into our Seesaw Learning Journey will be dated and linked to the appropriate area of learning in the EYFS and Characteristics of Effective Learning in order to indicate a child’s progress in their learning and development. In BIS, we are encouraged to post at least 3 observations per child per week to be able to record enough evidence to support our assessment. TAs and teachers in the year group are also encouraged to contribute to each child’s learning journey where possible. </a:t>
            </a:r>
            <a:endParaRPr/>
          </a:p>
        </p:txBody>
      </p:sp>
      <p:sp>
        <p:nvSpPr>
          <p:cNvPr id="793" name="Google Shape;793;p93"/>
          <p:cNvSpPr txBox="1"/>
          <p:nvPr/>
        </p:nvSpPr>
        <p:spPr>
          <a:xfrm>
            <a:off x="208875" y="285500"/>
            <a:ext cx="39477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2600" u="sng">
                <a:solidFill>
                  <a:srgbClr val="E13241"/>
                </a:solidFill>
              </a:rPr>
              <a:t>Feedback in EYFS</a:t>
            </a:r>
            <a:endParaRPr b="1" sz="2600">
              <a:solidFill>
                <a:srgbClr val="E13241"/>
              </a:solidFill>
            </a:endParaRPr>
          </a:p>
        </p:txBody>
      </p:sp>
      <p:pic>
        <p:nvPicPr>
          <p:cNvPr id="794" name="Google Shape;794;p93"/>
          <p:cNvPicPr preferRelativeResize="0"/>
          <p:nvPr/>
        </p:nvPicPr>
        <p:blipFill>
          <a:blip r:embed="rId3">
            <a:alphaModFix/>
          </a:blip>
          <a:stretch>
            <a:fillRect/>
          </a:stretch>
        </p:blipFill>
        <p:spPr>
          <a:xfrm>
            <a:off x="5747749" y="3180601"/>
            <a:ext cx="2831852" cy="1592922"/>
          </a:xfrm>
          <a:prstGeom prst="rect">
            <a:avLst/>
          </a:prstGeom>
          <a:noFill/>
          <a:ln>
            <a:noFill/>
          </a:ln>
        </p:spPr>
      </p:pic>
      <p:pic>
        <p:nvPicPr>
          <p:cNvPr id="795" name="Google Shape;795;p93"/>
          <p:cNvPicPr preferRelativeResize="0"/>
          <p:nvPr/>
        </p:nvPicPr>
        <p:blipFill rotWithShape="1">
          <a:blip r:embed="rId4">
            <a:alphaModFix/>
          </a:blip>
          <a:srcRect b="4752" l="4452" r="0" t="0"/>
          <a:stretch/>
        </p:blipFill>
        <p:spPr>
          <a:xfrm>
            <a:off x="5436750" y="444050"/>
            <a:ext cx="3360701" cy="223467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799" name="Shape 799"/>
        <p:cNvGrpSpPr/>
        <p:nvPr/>
      </p:nvGrpSpPr>
      <p:grpSpPr>
        <a:xfrm>
          <a:off x="0" y="0"/>
          <a:ext cx="0" cy="0"/>
          <a:chOff x="0" y="0"/>
          <a:chExt cx="0" cy="0"/>
        </a:xfrm>
      </p:grpSpPr>
      <p:sp>
        <p:nvSpPr>
          <p:cNvPr id="800" name="Google Shape;800;p94"/>
          <p:cNvSpPr txBox="1"/>
          <p:nvPr/>
        </p:nvSpPr>
        <p:spPr>
          <a:xfrm>
            <a:off x="1803625" y="173450"/>
            <a:ext cx="6534900" cy="9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GB" sz="1800" u="sng">
                <a:solidFill>
                  <a:srgbClr val="FF0000"/>
                </a:solidFill>
              </a:rPr>
              <a:t>Feedback examples through Seesaw Observations:</a:t>
            </a:r>
            <a:r>
              <a:rPr b="1" lang="en-GB" sz="1800" u="sng">
                <a:solidFill>
                  <a:schemeClr val="dk1"/>
                </a:solidFill>
              </a:rPr>
              <a:t> </a:t>
            </a:r>
            <a:endParaRPr b="1" sz="1800" u="sng">
              <a:solidFill>
                <a:schemeClr val="dk1"/>
              </a:solidFill>
            </a:endParaRPr>
          </a:p>
          <a:p>
            <a:pPr indent="0" lvl="0" marL="0" rtl="0" algn="l">
              <a:lnSpc>
                <a:spcPct val="115000"/>
              </a:lnSpc>
              <a:spcBef>
                <a:spcPts val="0"/>
              </a:spcBef>
              <a:spcAft>
                <a:spcPts val="0"/>
              </a:spcAft>
              <a:buNone/>
            </a:pPr>
            <a:r>
              <a:t/>
            </a:r>
            <a:endParaRPr b="1" sz="2600" u="sng">
              <a:solidFill>
                <a:srgbClr val="E13241"/>
              </a:solidFill>
            </a:endParaRPr>
          </a:p>
        </p:txBody>
      </p:sp>
      <p:pic>
        <p:nvPicPr>
          <p:cNvPr id="801" name="Google Shape;801;p94"/>
          <p:cNvPicPr preferRelativeResize="0"/>
          <p:nvPr/>
        </p:nvPicPr>
        <p:blipFill rotWithShape="1">
          <a:blip r:embed="rId3">
            <a:alphaModFix/>
          </a:blip>
          <a:srcRect b="14705" l="0" r="26411" t="18932"/>
          <a:stretch/>
        </p:blipFill>
        <p:spPr>
          <a:xfrm>
            <a:off x="428888" y="694850"/>
            <a:ext cx="8286225" cy="4215775"/>
          </a:xfrm>
          <a:prstGeom prst="rect">
            <a:avLst/>
          </a:prstGeom>
          <a:noFill/>
          <a:ln>
            <a:noFill/>
          </a:ln>
        </p:spPr>
      </p:pic>
      <p:sp>
        <p:nvSpPr>
          <p:cNvPr id="802" name="Google Shape;802;p94"/>
          <p:cNvSpPr txBox="1"/>
          <p:nvPr/>
        </p:nvSpPr>
        <p:spPr>
          <a:xfrm>
            <a:off x="428900" y="1734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F1</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806" name="Shape 806"/>
        <p:cNvGrpSpPr/>
        <p:nvPr/>
      </p:nvGrpSpPr>
      <p:grpSpPr>
        <a:xfrm>
          <a:off x="0" y="0"/>
          <a:ext cx="0" cy="0"/>
          <a:chOff x="0" y="0"/>
          <a:chExt cx="0" cy="0"/>
        </a:xfrm>
      </p:grpSpPr>
      <p:sp>
        <p:nvSpPr>
          <p:cNvPr id="807" name="Google Shape;807;p95"/>
          <p:cNvSpPr txBox="1"/>
          <p:nvPr/>
        </p:nvSpPr>
        <p:spPr>
          <a:xfrm>
            <a:off x="1803625" y="173450"/>
            <a:ext cx="6534900" cy="9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Feedback examples through Seesaw Observations:</a:t>
            </a:r>
            <a:r>
              <a:rPr b="1" lang="en-GB" sz="1800" u="sng">
                <a:solidFill>
                  <a:schemeClr val="dk1"/>
                </a:solidFill>
              </a:rPr>
              <a:t> </a:t>
            </a:r>
            <a:endParaRPr b="1" sz="1800" u="sng">
              <a:solidFill>
                <a:schemeClr val="dk1"/>
              </a:solidFill>
            </a:endParaRPr>
          </a:p>
          <a:p>
            <a:pPr indent="0" lvl="0" marL="0" rtl="0" algn="l">
              <a:lnSpc>
                <a:spcPct val="115000"/>
              </a:lnSpc>
              <a:spcBef>
                <a:spcPts val="0"/>
              </a:spcBef>
              <a:spcAft>
                <a:spcPts val="0"/>
              </a:spcAft>
              <a:buNone/>
            </a:pPr>
            <a:r>
              <a:t/>
            </a:r>
            <a:endParaRPr b="1" sz="2600" u="sng">
              <a:solidFill>
                <a:srgbClr val="E13241"/>
              </a:solidFill>
            </a:endParaRPr>
          </a:p>
        </p:txBody>
      </p:sp>
      <p:pic>
        <p:nvPicPr>
          <p:cNvPr id="808" name="Google Shape;808;p95"/>
          <p:cNvPicPr preferRelativeResize="0"/>
          <p:nvPr/>
        </p:nvPicPr>
        <p:blipFill rotWithShape="1">
          <a:blip r:embed="rId3">
            <a:alphaModFix/>
          </a:blip>
          <a:srcRect b="13641" l="0" r="25417" t="14751"/>
          <a:stretch/>
        </p:blipFill>
        <p:spPr>
          <a:xfrm>
            <a:off x="634688" y="659075"/>
            <a:ext cx="7874625" cy="4261400"/>
          </a:xfrm>
          <a:prstGeom prst="rect">
            <a:avLst/>
          </a:prstGeom>
          <a:noFill/>
          <a:ln>
            <a:noFill/>
          </a:ln>
        </p:spPr>
      </p:pic>
      <p:sp>
        <p:nvSpPr>
          <p:cNvPr id="809" name="Google Shape;809;p95"/>
          <p:cNvSpPr txBox="1"/>
          <p:nvPr/>
        </p:nvSpPr>
        <p:spPr>
          <a:xfrm>
            <a:off x="428900" y="1734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F2</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813" name="Shape 813"/>
        <p:cNvGrpSpPr/>
        <p:nvPr/>
      </p:nvGrpSpPr>
      <p:grpSpPr>
        <a:xfrm>
          <a:off x="0" y="0"/>
          <a:ext cx="0" cy="0"/>
          <a:chOff x="0" y="0"/>
          <a:chExt cx="0" cy="0"/>
        </a:xfrm>
      </p:grpSpPr>
      <p:sp>
        <p:nvSpPr>
          <p:cNvPr id="814" name="Google Shape;814;p96"/>
          <p:cNvSpPr txBox="1"/>
          <p:nvPr/>
        </p:nvSpPr>
        <p:spPr>
          <a:xfrm>
            <a:off x="1803625" y="173450"/>
            <a:ext cx="6534900" cy="9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Feedback examples through Seesaw Observations:</a:t>
            </a:r>
            <a:r>
              <a:rPr b="1" lang="en-GB" sz="1800" u="sng">
                <a:solidFill>
                  <a:schemeClr val="dk1"/>
                </a:solidFill>
              </a:rPr>
              <a:t> </a:t>
            </a:r>
            <a:endParaRPr b="1" sz="1800" u="sng">
              <a:solidFill>
                <a:schemeClr val="dk1"/>
              </a:solidFill>
            </a:endParaRPr>
          </a:p>
          <a:p>
            <a:pPr indent="0" lvl="0" marL="0" rtl="0" algn="l">
              <a:lnSpc>
                <a:spcPct val="115000"/>
              </a:lnSpc>
              <a:spcBef>
                <a:spcPts val="0"/>
              </a:spcBef>
              <a:spcAft>
                <a:spcPts val="0"/>
              </a:spcAft>
              <a:buNone/>
            </a:pPr>
            <a:r>
              <a:t/>
            </a:r>
            <a:endParaRPr b="1" sz="2600" u="sng">
              <a:solidFill>
                <a:srgbClr val="E13241"/>
              </a:solidFill>
            </a:endParaRPr>
          </a:p>
        </p:txBody>
      </p:sp>
      <p:sp>
        <p:nvSpPr>
          <p:cNvPr id="815" name="Google Shape;815;p96"/>
          <p:cNvSpPr txBox="1"/>
          <p:nvPr/>
        </p:nvSpPr>
        <p:spPr>
          <a:xfrm>
            <a:off x="428900" y="1734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F3</a:t>
            </a:r>
            <a:endParaRPr/>
          </a:p>
        </p:txBody>
      </p:sp>
      <p:pic>
        <p:nvPicPr>
          <p:cNvPr id="816" name="Google Shape;816;p96"/>
          <p:cNvPicPr preferRelativeResize="0"/>
          <p:nvPr/>
        </p:nvPicPr>
        <p:blipFill rotWithShape="1">
          <a:blip r:embed="rId3">
            <a:alphaModFix/>
          </a:blip>
          <a:srcRect b="9451" l="0" r="27240" t="24776"/>
          <a:stretch/>
        </p:blipFill>
        <p:spPr>
          <a:xfrm>
            <a:off x="244050" y="635150"/>
            <a:ext cx="8445000" cy="42917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820" name="Shape 820"/>
        <p:cNvGrpSpPr/>
        <p:nvPr/>
      </p:nvGrpSpPr>
      <p:grpSpPr>
        <a:xfrm>
          <a:off x="0" y="0"/>
          <a:ext cx="0" cy="0"/>
          <a:chOff x="0" y="0"/>
          <a:chExt cx="0" cy="0"/>
        </a:xfrm>
      </p:grpSpPr>
      <p:sp>
        <p:nvSpPr>
          <p:cNvPr id="821" name="Google Shape;821;p97"/>
          <p:cNvSpPr txBox="1"/>
          <p:nvPr/>
        </p:nvSpPr>
        <p:spPr>
          <a:xfrm>
            <a:off x="2995300" y="173450"/>
            <a:ext cx="6534900" cy="9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Draw a Person Feedback Examples</a:t>
            </a:r>
            <a:r>
              <a:rPr b="1" lang="en-GB" sz="1800" u="sng">
                <a:solidFill>
                  <a:srgbClr val="FF0000"/>
                </a:solidFill>
              </a:rPr>
              <a:t>:</a:t>
            </a:r>
            <a:r>
              <a:rPr b="1" lang="en-GB" sz="1800" u="sng">
                <a:solidFill>
                  <a:schemeClr val="dk1"/>
                </a:solidFill>
              </a:rPr>
              <a:t> </a:t>
            </a:r>
            <a:endParaRPr b="1" sz="1800" u="sng">
              <a:solidFill>
                <a:schemeClr val="dk1"/>
              </a:solidFill>
            </a:endParaRPr>
          </a:p>
          <a:p>
            <a:pPr indent="0" lvl="0" marL="0" rtl="0" algn="l">
              <a:lnSpc>
                <a:spcPct val="115000"/>
              </a:lnSpc>
              <a:spcBef>
                <a:spcPts val="0"/>
              </a:spcBef>
              <a:spcAft>
                <a:spcPts val="0"/>
              </a:spcAft>
              <a:buNone/>
            </a:pPr>
            <a:r>
              <a:t/>
            </a:r>
            <a:endParaRPr b="1" sz="2600" u="sng">
              <a:solidFill>
                <a:srgbClr val="E13241"/>
              </a:solidFill>
            </a:endParaRPr>
          </a:p>
        </p:txBody>
      </p:sp>
      <p:sp>
        <p:nvSpPr>
          <p:cNvPr id="822" name="Google Shape;822;p97"/>
          <p:cNvSpPr txBox="1"/>
          <p:nvPr/>
        </p:nvSpPr>
        <p:spPr>
          <a:xfrm>
            <a:off x="1620550" y="1734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F1 and F2</a:t>
            </a:r>
            <a:endParaRPr/>
          </a:p>
        </p:txBody>
      </p:sp>
      <p:pic>
        <p:nvPicPr>
          <p:cNvPr id="823" name="Google Shape;823;p97"/>
          <p:cNvPicPr preferRelativeResize="0"/>
          <p:nvPr/>
        </p:nvPicPr>
        <p:blipFill>
          <a:blip r:embed="rId3">
            <a:alphaModFix/>
          </a:blip>
          <a:stretch>
            <a:fillRect/>
          </a:stretch>
        </p:blipFill>
        <p:spPr>
          <a:xfrm>
            <a:off x="570000" y="635150"/>
            <a:ext cx="3352425" cy="4456150"/>
          </a:xfrm>
          <a:prstGeom prst="rect">
            <a:avLst/>
          </a:prstGeom>
          <a:noFill/>
          <a:ln>
            <a:noFill/>
          </a:ln>
        </p:spPr>
      </p:pic>
      <p:pic>
        <p:nvPicPr>
          <p:cNvPr id="824" name="Google Shape;824;p97"/>
          <p:cNvPicPr preferRelativeResize="0"/>
          <p:nvPr/>
        </p:nvPicPr>
        <p:blipFill rotWithShape="1">
          <a:blip r:embed="rId4">
            <a:alphaModFix/>
          </a:blip>
          <a:srcRect b="10915" l="18108" r="16939" t="7077"/>
          <a:stretch/>
        </p:blipFill>
        <p:spPr>
          <a:xfrm>
            <a:off x="4186875" y="635150"/>
            <a:ext cx="4763999" cy="338625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828" name="Shape 828"/>
        <p:cNvGrpSpPr/>
        <p:nvPr/>
      </p:nvGrpSpPr>
      <p:grpSpPr>
        <a:xfrm>
          <a:off x="0" y="0"/>
          <a:ext cx="0" cy="0"/>
          <a:chOff x="0" y="0"/>
          <a:chExt cx="0" cy="0"/>
        </a:xfrm>
      </p:grpSpPr>
      <p:sp>
        <p:nvSpPr>
          <p:cNvPr id="829" name="Google Shape;829;p98"/>
          <p:cNvSpPr txBox="1"/>
          <p:nvPr/>
        </p:nvSpPr>
        <p:spPr>
          <a:xfrm>
            <a:off x="2995300" y="173450"/>
            <a:ext cx="6534900" cy="9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Phonics Book</a:t>
            </a:r>
            <a:r>
              <a:rPr b="1" lang="en-GB" sz="1800" u="sng">
                <a:solidFill>
                  <a:srgbClr val="FF0000"/>
                </a:solidFill>
              </a:rPr>
              <a:t> Feedback Examples:</a:t>
            </a:r>
            <a:r>
              <a:rPr b="1" lang="en-GB" sz="1800" u="sng">
                <a:solidFill>
                  <a:schemeClr val="dk1"/>
                </a:solidFill>
              </a:rPr>
              <a:t> </a:t>
            </a:r>
            <a:endParaRPr b="1" sz="1800" u="sng">
              <a:solidFill>
                <a:schemeClr val="dk1"/>
              </a:solidFill>
            </a:endParaRPr>
          </a:p>
          <a:p>
            <a:pPr indent="0" lvl="0" marL="0" rtl="0" algn="l">
              <a:lnSpc>
                <a:spcPct val="115000"/>
              </a:lnSpc>
              <a:spcBef>
                <a:spcPts val="0"/>
              </a:spcBef>
              <a:spcAft>
                <a:spcPts val="0"/>
              </a:spcAft>
              <a:buNone/>
            </a:pPr>
            <a:r>
              <a:t/>
            </a:r>
            <a:endParaRPr b="1" sz="2600" u="sng">
              <a:solidFill>
                <a:srgbClr val="E13241"/>
              </a:solidFill>
            </a:endParaRPr>
          </a:p>
        </p:txBody>
      </p:sp>
      <p:sp>
        <p:nvSpPr>
          <p:cNvPr id="830" name="Google Shape;830;p98"/>
          <p:cNvSpPr txBox="1"/>
          <p:nvPr/>
        </p:nvSpPr>
        <p:spPr>
          <a:xfrm>
            <a:off x="1620550" y="1734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F3</a:t>
            </a:r>
            <a:endParaRPr/>
          </a:p>
        </p:txBody>
      </p:sp>
      <p:pic>
        <p:nvPicPr>
          <p:cNvPr id="831" name="Google Shape;831;p98"/>
          <p:cNvPicPr preferRelativeResize="0"/>
          <p:nvPr/>
        </p:nvPicPr>
        <p:blipFill rotWithShape="1">
          <a:blip r:embed="rId3">
            <a:alphaModFix/>
          </a:blip>
          <a:srcRect b="13709" l="18270" r="16777" t="6072"/>
          <a:stretch/>
        </p:blipFill>
        <p:spPr>
          <a:xfrm>
            <a:off x="1914450" y="1077050"/>
            <a:ext cx="5408541" cy="37616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835" name="Shape 835"/>
        <p:cNvGrpSpPr/>
        <p:nvPr/>
      </p:nvGrpSpPr>
      <p:grpSpPr>
        <a:xfrm>
          <a:off x="0" y="0"/>
          <a:ext cx="0" cy="0"/>
          <a:chOff x="0" y="0"/>
          <a:chExt cx="0" cy="0"/>
        </a:xfrm>
      </p:grpSpPr>
      <p:sp>
        <p:nvSpPr>
          <p:cNvPr id="836" name="Google Shape;836;p99"/>
          <p:cNvSpPr txBox="1"/>
          <p:nvPr/>
        </p:nvSpPr>
        <p:spPr>
          <a:xfrm>
            <a:off x="1803625" y="173450"/>
            <a:ext cx="6534900" cy="9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Feedback examples through Seesaw Observations:</a:t>
            </a:r>
            <a:r>
              <a:rPr b="1" lang="en-GB" sz="1800" u="sng">
                <a:solidFill>
                  <a:schemeClr val="dk1"/>
                </a:solidFill>
              </a:rPr>
              <a:t> </a:t>
            </a:r>
            <a:endParaRPr b="1" sz="1800" u="sng">
              <a:solidFill>
                <a:schemeClr val="dk1"/>
              </a:solidFill>
            </a:endParaRPr>
          </a:p>
          <a:p>
            <a:pPr indent="0" lvl="0" marL="0" rtl="0" algn="l">
              <a:lnSpc>
                <a:spcPct val="115000"/>
              </a:lnSpc>
              <a:spcBef>
                <a:spcPts val="0"/>
              </a:spcBef>
              <a:spcAft>
                <a:spcPts val="0"/>
              </a:spcAft>
              <a:buNone/>
            </a:pPr>
            <a:r>
              <a:t/>
            </a:r>
            <a:endParaRPr b="1" sz="2600" u="sng">
              <a:solidFill>
                <a:srgbClr val="E13241"/>
              </a:solidFill>
            </a:endParaRPr>
          </a:p>
        </p:txBody>
      </p:sp>
      <p:sp>
        <p:nvSpPr>
          <p:cNvPr id="837" name="Google Shape;837;p99"/>
          <p:cNvSpPr txBox="1"/>
          <p:nvPr/>
        </p:nvSpPr>
        <p:spPr>
          <a:xfrm>
            <a:off x="428900" y="1734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F3</a:t>
            </a:r>
            <a:endParaRPr/>
          </a:p>
        </p:txBody>
      </p:sp>
      <p:pic>
        <p:nvPicPr>
          <p:cNvPr id="838" name="Google Shape;838;p99"/>
          <p:cNvPicPr preferRelativeResize="0"/>
          <p:nvPr/>
        </p:nvPicPr>
        <p:blipFill rotWithShape="1">
          <a:blip r:embed="rId3">
            <a:alphaModFix/>
          </a:blip>
          <a:srcRect b="20430" l="0" r="24749" t="20055"/>
          <a:stretch/>
        </p:blipFill>
        <p:spPr>
          <a:xfrm>
            <a:off x="233900" y="760950"/>
            <a:ext cx="8587001" cy="38348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842" name="Shape 842"/>
        <p:cNvGrpSpPr/>
        <p:nvPr/>
      </p:nvGrpSpPr>
      <p:grpSpPr>
        <a:xfrm>
          <a:off x="0" y="0"/>
          <a:ext cx="0" cy="0"/>
          <a:chOff x="0" y="0"/>
          <a:chExt cx="0" cy="0"/>
        </a:xfrm>
      </p:grpSpPr>
      <p:sp>
        <p:nvSpPr>
          <p:cNvPr id="843" name="Google Shape;843;p100"/>
          <p:cNvSpPr txBox="1"/>
          <p:nvPr/>
        </p:nvSpPr>
        <p:spPr>
          <a:xfrm>
            <a:off x="408275" y="577150"/>
            <a:ext cx="6534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Parents as Partners:</a:t>
            </a:r>
            <a:endParaRPr b="1" sz="2600" u="sng">
              <a:solidFill>
                <a:srgbClr val="E13241"/>
              </a:solidFill>
            </a:endParaRPr>
          </a:p>
        </p:txBody>
      </p:sp>
      <p:sp>
        <p:nvSpPr>
          <p:cNvPr id="844" name="Google Shape;844;p100"/>
          <p:cNvSpPr txBox="1"/>
          <p:nvPr/>
        </p:nvSpPr>
        <p:spPr>
          <a:xfrm>
            <a:off x="488525" y="1038850"/>
            <a:ext cx="4030200" cy="326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600" u="sng">
              <a:solidFill>
                <a:schemeClr val="dk1"/>
              </a:solidFill>
            </a:endParaRPr>
          </a:p>
          <a:p>
            <a:pPr indent="0" lvl="0" marL="0" rtl="0" algn="l">
              <a:lnSpc>
                <a:spcPct val="115000"/>
              </a:lnSpc>
              <a:spcBef>
                <a:spcPts val="0"/>
              </a:spcBef>
              <a:spcAft>
                <a:spcPts val="0"/>
              </a:spcAft>
              <a:buNone/>
            </a:pPr>
            <a:r>
              <a:rPr lang="en-GB" sz="1600">
                <a:solidFill>
                  <a:schemeClr val="dk1"/>
                </a:solidFill>
              </a:rPr>
              <a:t>We believe in the importance of parents as key partners in children’s learning, and we therefore maintain open communication with parents, sharing feedback and insights regularly either in person or through email. We encourage parents to read, share books, to play with their child, and to talk with them at home and outside school about their daily life and regular routines. </a:t>
            </a:r>
            <a:endParaRPr sz="1600">
              <a:solidFill>
                <a:schemeClr val="dk1"/>
              </a:solidFill>
            </a:endParaRPr>
          </a:p>
        </p:txBody>
      </p:sp>
      <p:pic>
        <p:nvPicPr>
          <p:cNvPr id="845" name="Google Shape;845;p100"/>
          <p:cNvPicPr preferRelativeResize="0"/>
          <p:nvPr/>
        </p:nvPicPr>
        <p:blipFill>
          <a:blip r:embed="rId3">
            <a:alphaModFix/>
          </a:blip>
          <a:stretch>
            <a:fillRect/>
          </a:stretch>
        </p:blipFill>
        <p:spPr>
          <a:xfrm>
            <a:off x="4792050" y="1369521"/>
            <a:ext cx="4030198" cy="268615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849" name="Shape 849"/>
        <p:cNvGrpSpPr/>
        <p:nvPr/>
      </p:nvGrpSpPr>
      <p:grpSpPr>
        <a:xfrm>
          <a:off x="0" y="0"/>
          <a:ext cx="0" cy="0"/>
          <a:chOff x="0" y="0"/>
          <a:chExt cx="0" cy="0"/>
        </a:xfrm>
      </p:grpSpPr>
      <p:sp>
        <p:nvSpPr>
          <p:cNvPr id="850" name="Google Shape;850;p101"/>
          <p:cNvSpPr txBox="1"/>
          <p:nvPr/>
        </p:nvSpPr>
        <p:spPr>
          <a:xfrm>
            <a:off x="575650" y="268075"/>
            <a:ext cx="6534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u="sng">
                <a:solidFill>
                  <a:srgbClr val="FF0000"/>
                </a:solidFill>
              </a:rPr>
              <a:t>EYFS Verbal Feedback from Teachers:</a:t>
            </a:r>
            <a:endParaRPr b="1" sz="3300" u="sng">
              <a:solidFill>
                <a:srgbClr val="FF0000"/>
              </a:solidFill>
            </a:endParaRPr>
          </a:p>
        </p:txBody>
      </p:sp>
      <p:sp>
        <p:nvSpPr>
          <p:cNvPr id="851" name="Google Shape;851;p101"/>
          <p:cNvSpPr txBox="1"/>
          <p:nvPr/>
        </p:nvSpPr>
        <p:spPr>
          <a:xfrm>
            <a:off x="646975" y="881300"/>
            <a:ext cx="5529600" cy="508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chemeClr val="dk1"/>
                </a:solidFill>
              </a:rPr>
              <a:t>As responsive teachers, we value the use of immediate positive as well as constructive verbal feedback, particularly with the youngest group of children in our school. This is always given using clear and concise language appropriate to the age of the child. Consider the tone of voice you use, your body language, how you can encourage the child to respond and join in with the session. </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GB" sz="1300">
                <a:solidFill>
                  <a:schemeClr val="dk1"/>
                </a:solidFill>
              </a:rPr>
              <a:t>Use verbal feedback to recognise effort as well as the level of achievement. Use it to also discuss what they can work on next and how it could be better. Include questions to extend learning and allow the child to elaborate on their ideas.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GB" sz="1300">
                <a:solidFill>
                  <a:schemeClr val="dk1"/>
                </a:solidFill>
              </a:rPr>
              <a:t>For behavioural feedback, we use the language of 'good and poor choices’ as well as using the BIS Care Kits.</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GB" sz="1300">
                <a:solidFill>
                  <a:schemeClr val="dk1"/>
                </a:solidFill>
              </a:rPr>
              <a:t>Where appropriate staff will make a note of the conversation that they have had with the children and document them on Seesaw. </a:t>
            </a:r>
            <a:endParaRPr sz="13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1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p:txBody>
      </p:sp>
      <p:pic>
        <p:nvPicPr>
          <p:cNvPr id="852" name="Google Shape;852;p101"/>
          <p:cNvPicPr preferRelativeResize="0"/>
          <p:nvPr/>
        </p:nvPicPr>
        <p:blipFill rotWithShape="1">
          <a:blip r:embed="rId3">
            <a:alphaModFix/>
          </a:blip>
          <a:srcRect b="18367" l="26758" r="13310" t="0"/>
          <a:stretch/>
        </p:blipFill>
        <p:spPr>
          <a:xfrm>
            <a:off x="6310275" y="1577475"/>
            <a:ext cx="2620877" cy="23812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0E4"/>
        </a:solidFill>
      </p:bgPr>
    </p:bg>
    <p:spTree>
      <p:nvGrpSpPr>
        <p:cNvPr id="122" name="Shape 122"/>
        <p:cNvGrpSpPr/>
        <p:nvPr/>
      </p:nvGrpSpPr>
      <p:grpSpPr>
        <a:xfrm>
          <a:off x="0" y="0"/>
          <a:ext cx="0" cy="0"/>
          <a:chOff x="0" y="0"/>
          <a:chExt cx="0" cy="0"/>
        </a:xfrm>
      </p:grpSpPr>
      <p:sp>
        <p:nvSpPr>
          <p:cNvPr id="123" name="Google Shape;123;p22"/>
          <p:cNvSpPr txBox="1"/>
          <p:nvPr/>
        </p:nvSpPr>
        <p:spPr>
          <a:xfrm>
            <a:off x="415875" y="415875"/>
            <a:ext cx="3956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800">
                <a:solidFill>
                  <a:srgbClr val="E13241"/>
                </a:solidFill>
              </a:rPr>
              <a:t>MATHS.CO.UK</a:t>
            </a:r>
            <a:endParaRPr b="1" sz="1800">
              <a:solidFill>
                <a:srgbClr val="E13241"/>
              </a:solidFill>
            </a:endParaRPr>
          </a:p>
        </p:txBody>
      </p:sp>
      <p:sp>
        <p:nvSpPr>
          <p:cNvPr id="124" name="Google Shape;124;p22"/>
          <p:cNvSpPr txBox="1"/>
          <p:nvPr/>
        </p:nvSpPr>
        <p:spPr>
          <a:xfrm>
            <a:off x="415875" y="1301825"/>
            <a:ext cx="4408200" cy="164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Maths.co.uk is an online formative assessment tool for Y1-6. Teachers can set assessments for every maths objective covered in the national curriculum. Each assessment can be tailored to the students needs and offers a variety of models and representations covered by our calculation policy. Data from each assessment provides detailed analysis and gaps analysis to inform planning and next steps.</a:t>
            </a:r>
            <a:endParaRPr sz="1200">
              <a:solidFill>
                <a:schemeClr val="dk1"/>
              </a:solidFill>
            </a:endParaRPr>
          </a:p>
        </p:txBody>
      </p:sp>
      <p:pic>
        <p:nvPicPr>
          <p:cNvPr id="125" name="Google Shape;125;p22"/>
          <p:cNvPicPr preferRelativeResize="0"/>
          <p:nvPr/>
        </p:nvPicPr>
        <p:blipFill>
          <a:blip r:embed="rId3">
            <a:alphaModFix/>
          </a:blip>
          <a:stretch>
            <a:fillRect/>
          </a:stretch>
        </p:blipFill>
        <p:spPr>
          <a:xfrm>
            <a:off x="6203750" y="415875"/>
            <a:ext cx="2552700" cy="733425"/>
          </a:xfrm>
          <a:prstGeom prst="rect">
            <a:avLst/>
          </a:prstGeom>
          <a:noFill/>
          <a:ln>
            <a:noFill/>
          </a:ln>
        </p:spPr>
      </p:pic>
      <p:pic>
        <p:nvPicPr>
          <p:cNvPr id="126" name="Google Shape;126;p22"/>
          <p:cNvPicPr preferRelativeResize="0"/>
          <p:nvPr/>
        </p:nvPicPr>
        <p:blipFill>
          <a:blip r:embed="rId4">
            <a:alphaModFix/>
          </a:blip>
          <a:stretch>
            <a:fillRect/>
          </a:stretch>
        </p:blipFill>
        <p:spPr>
          <a:xfrm>
            <a:off x="5298875" y="1564563"/>
            <a:ext cx="3457575" cy="1581150"/>
          </a:xfrm>
          <a:prstGeom prst="rect">
            <a:avLst/>
          </a:prstGeom>
          <a:noFill/>
          <a:ln>
            <a:noFill/>
          </a:ln>
        </p:spPr>
      </p:pic>
      <p:pic>
        <p:nvPicPr>
          <p:cNvPr id="127" name="Google Shape;127;p22"/>
          <p:cNvPicPr preferRelativeResize="0"/>
          <p:nvPr/>
        </p:nvPicPr>
        <p:blipFill>
          <a:blip r:embed="rId5">
            <a:alphaModFix/>
          </a:blip>
          <a:stretch>
            <a:fillRect/>
          </a:stretch>
        </p:blipFill>
        <p:spPr>
          <a:xfrm>
            <a:off x="3203375" y="3560975"/>
            <a:ext cx="5553075" cy="1047750"/>
          </a:xfrm>
          <a:prstGeom prst="rect">
            <a:avLst/>
          </a:prstGeom>
          <a:noFill/>
          <a:ln>
            <a:noFill/>
          </a:ln>
        </p:spPr>
      </p:pic>
      <p:sp>
        <p:nvSpPr>
          <p:cNvPr id="128" name="Google Shape;128;p22"/>
          <p:cNvSpPr txBox="1"/>
          <p:nvPr/>
        </p:nvSpPr>
        <p:spPr>
          <a:xfrm>
            <a:off x="376450" y="3377825"/>
            <a:ext cx="26418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rPr>
              <a:t>Use the data to inform classroom environments and interventions following the unit of learning or use it to identify gaps in learning before teaching a particular unit. </a:t>
            </a:r>
            <a:endParaRPr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